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669" r:id="rId2"/>
    <p:sldId id="646" r:id="rId3"/>
    <p:sldId id="647" r:id="rId4"/>
    <p:sldId id="651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81" r:id="rId24"/>
    <p:sldId id="659" r:id="rId25"/>
    <p:sldId id="660" r:id="rId26"/>
    <p:sldId id="661" r:id="rId27"/>
    <p:sldId id="662" r:id="rId28"/>
    <p:sldId id="723" r:id="rId29"/>
    <p:sldId id="663" r:id="rId30"/>
    <p:sldId id="664" r:id="rId31"/>
    <p:sldId id="665" r:id="rId32"/>
    <p:sldId id="666" r:id="rId33"/>
    <p:sldId id="648" r:id="rId34"/>
    <p:sldId id="650" r:id="rId35"/>
    <p:sldId id="667" r:id="rId36"/>
    <p:sldId id="668" r:id="rId37"/>
    <p:sldId id="682" r:id="rId38"/>
    <p:sldId id="683" r:id="rId39"/>
    <p:sldId id="684" r:id="rId40"/>
    <p:sldId id="685" r:id="rId41"/>
    <p:sldId id="686" r:id="rId42"/>
    <p:sldId id="687" r:id="rId43"/>
    <p:sldId id="688" r:id="rId44"/>
    <p:sldId id="689" r:id="rId45"/>
    <p:sldId id="690" r:id="rId46"/>
    <p:sldId id="691" r:id="rId47"/>
    <p:sldId id="693" r:id="rId48"/>
    <p:sldId id="694" r:id="rId49"/>
    <p:sldId id="695" r:id="rId50"/>
    <p:sldId id="696" r:id="rId51"/>
    <p:sldId id="697" r:id="rId52"/>
    <p:sldId id="698" r:id="rId53"/>
    <p:sldId id="699" r:id="rId54"/>
    <p:sldId id="700" r:id="rId55"/>
    <p:sldId id="701" r:id="rId56"/>
    <p:sldId id="702" r:id="rId57"/>
    <p:sldId id="703" r:id="rId58"/>
    <p:sldId id="704" r:id="rId59"/>
    <p:sldId id="705" r:id="rId60"/>
    <p:sldId id="706" r:id="rId61"/>
    <p:sldId id="707" r:id="rId62"/>
    <p:sldId id="708" r:id="rId63"/>
    <p:sldId id="709" r:id="rId64"/>
    <p:sldId id="710" r:id="rId65"/>
    <p:sldId id="711" r:id="rId66"/>
    <p:sldId id="712" r:id="rId67"/>
    <p:sldId id="713" r:id="rId68"/>
    <p:sldId id="714" r:id="rId69"/>
    <p:sldId id="715" r:id="rId70"/>
    <p:sldId id="716" r:id="rId71"/>
    <p:sldId id="717" r:id="rId72"/>
    <p:sldId id="718" r:id="rId73"/>
    <p:sldId id="719" r:id="rId74"/>
    <p:sldId id="720" r:id="rId75"/>
    <p:sldId id="721" r:id="rId76"/>
    <p:sldId id="722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9" autoAdjust="0"/>
    <p:restoredTop sz="81422" autoAdjust="0"/>
  </p:normalViewPr>
  <p:slideViewPr>
    <p:cSldViewPr>
      <p:cViewPr varScale="1">
        <p:scale>
          <a:sx n="99" d="100"/>
          <a:sy n="99" d="100"/>
        </p:scale>
        <p:origin x="-108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739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</a:t>
            </a:r>
            <a:r>
              <a:rPr lang="ko-KR" altLang="en-US" dirty="0" smtClean="0"/>
              <a:t>으로 바뀐 뉴런이 없이도 나머지 애들이 잘 분류하는 모델을 만들고 싶다는 얘기</a:t>
            </a:r>
            <a:r>
              <a:rPr lang="en-US" altLang="ko-KR" dirty="0" smtClean="0"/>
              <a:t>.</a:t>
            </a:r>
            <a:r>
              <a:rPr lang="ko-KR" altLang="en-US" dirty="0" smtClean="0"/>
              <a:t> 고로 강인한 네트워크로 만들어준다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아웃풋단 바로 앞 마지막에만 드랍아웃 적용하는게 일반적 왜냐하면 앞에꺼를 다 반영하니까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강사 왈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dirty="0" err="1" smtClean="0"/>
              <a:t>Conv</a:t>
            </a:r>
            <a:r>
              <a:rPr lang="ko-KR" altLang="en-US" dirty="0" smtClean="0"/>
              <a:t>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에는 일반적으로는 잘 안사용하는 것 같다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5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57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별로 설명할 건 없지만 이거 강력하다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그냥 이미지 데이터 있을 때 그냥 막 적용하기엔 이게 최고다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매우 단순하기 때문에 로버스트하다</a:t>
            </a:r>
            <a:endParaRPr lang="en-US" altLang="ko-KR" dirty="0" smtClean="0"/>
          </a:p>
          <a:p>
            <a:r>
              <a:rPr lang="en-US" dirty="0" smtClean="0"/>
              <a:t>(</a:t>
            </a:r>
            <a:r>
              <a:rPr lang="ko-KR" altLang="en-US" dirty="0" smtClean="0"/>
              <a:t>강사왈</a:t>
            </a:r>
            <a:r>
              <a:rPr lang="en-US" altLang="ko-KR" dirty="0" smtClean="0"/>
              <a:t>:</a:t>
            </a:r>
            <a:r>
              <a:rPr lang="ko-KR" altLang="en-US" dirty="0" smtClean="0"/>
              <a:t> 의료영상은 이미지넷 데이터랑 많이 다르다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분야가 달라지는 셈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이런경우 로버스트하게 잘 동작하더라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79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70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반복되는 모듈</a:t>
            </a:r>
            <a:endParaRPr lang="en-US" altLang="ko-KR" dirty="0" smtClean="0"/>
          </a:p>
          <a:p>
            <a:r>
              <a:rPr lang="en-US" altLang="ko-KR" dirty="0" smtClean="0"/>
              <a:t>(a)</a:t>
            </a:r>
            <a:r>
              <a:rPr lang="ko-KR" altLang="en-US" dirty="0" smtClean="0"/>
              <a:t>에서는 필터를 쌓아주는데 그러면 파라미터가 늘어나버린다 이건 원하는게 아님 그래서 </a:t>
            </a:r>
            <a:r>
              <a:rPr lang="en-US" altLang="ko-KR" dirty="0" smtClean="0"/>
              <a:t>1*1 </a:t>
            </a:r>
            <a:r>
              <a:rPr lang="en-US" altLang="ko-KR" dirty="0" err="1" smtClean="0"/>
              <a:t>conv</a:t>
            </a:r>
            <a:r>
              <a:rPr lang="ko-KR" altLang="en-US" dirty="0" smtClean="0"/>
              <a:t> 도입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1*1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conv</a:t>
            </a:r>
            <a:r>
              <a:rPr lang="ko-KR" altLang="en-US" dirty="0" smtClean="0"/>
              <a:t>의 역할을 이해하는게 이 그림에서 중요하다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65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오른쪽 그림에서 </a:t>
            </a:r>
            <a:r>
              <a:rPr lang="en-US" altLang="ko-KR" dirty="0" smtClean="0"/>
              <a:t>1*1</a:t>
            </a:r>
            <a:r>
              <a:rPr lang="ko-KR" altLang="en-US" dirty="0" smtClean="0"/>
              <a:t> 거처셔 </a:t>
            </a:r>
            <a:r>
              <a:rPr lang="en-US" altLang="ko-KR" dirty="0" smtClean="0"/>
              <a:t>3*3</a:t>
            </a:r>
            <a:r>
              <a:rPr lang="ko-KR" altLang="en-US" dirty="0" smtClean="0"/>
              <a:t> 으로 올라간다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파라미터 개수는 </a:t>
            </a:r>
            <a:r>
              <a:rPr lang="en-US" altLang="ko-KR" dirty="0" smtClean="0"/>
              <a:t>1*1*18*5</a:t>
            </a:r>
            <a:r>
              <a:rPr lang="ko-KR" altLang="en-US" dirty="0" smtClean="0"/>
              <a:t> </a:t>
            </a:r>
            <a:r>
              <a:rPr lang="en-US" altLang="ko-KR" dirty="0" smtClean="0"/>
              <a:t>+</a:t>
            </a:r>
            <a:r>
              <a:rPr lang="ko-KR" altLang="en-US" dirty="0" smtClean="0"/>
              <a:t> </a:t>
            </a:r>
            <a:r>
              <a:rPr lang="en-US" altLang="ko-KR" dirty="0" smtClean="0"/>
              <a:t>3*3*5*30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328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파라미터 수에는 </a:t>
            </a:r>
            <a:r>
              <a:rPr lang="ko-KR" altLang="en-US" dirty="0" smtClean="0"/>
              <a:t>채널 수가 중요한데</a:t>
            </a:r>
            <a:r>
              <a:rPr lang="ko-KR" altLang="en-US" dirty="0" smtClean="0"/>
              <a:t> 똑같은 결과를 내주면서도 </a:t>
            </a:r>
            <a:r>
              <a:rPr lang="ko-KR" altLang="en-US" dirty="0" smtClean="0"/>
              <a:t>파라미터 숫자를 줄여준다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그래서 </a:t>
            </a:r>
            <a:r>
              <a:rPr lang="en-US" altLang="ko-KR" dirty="0" smtClean="0"/>
              <a:t>1*1conv</a:t>
            </a:r>
            <a:r>
              <a:rPr lang="ko-KR" altLang="en-US" dirty="0" smtClean="0"/>
              <a:t>를 디멘젼 리덕션이라고 부른다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보통 생각하는 리덕션과는 달리 여기서는 뎁스를 줄이는 역할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정보를 잃어버리지만 그 부분은 비교적 작다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308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튀어나온놈 설명</a:t>
            </a:r>
            <a:endParaRPr lang="en-US" altLang="ko-KR" dirty="0" smtClean="0"/>
          </a:p>
          <a:p>
            <a:endParaRPr lang="en-US" dirty="0" smtClean="0"/>
          </a:p>
          <a:p>
            <a:r>
              <a:rPr lang="ko-KR" altLang="en-US" dirty="0" smtClean="0"/>
              <a:t>마지막에 있는 걸로만 이 딥한 레이어를 다 거쳐서 마지막에 학습시키기엔 너무 길다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중간중간 아웃풋을 빼내는게 있고 걔들은 고 바로 앞까지의 네트워크를 학습시키는 효과가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39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최근엔 </a:t>
            </a:r>
            <a:r>
              <a:rPr lang="en-US" altLang="ko-KR" dirty="0" smtClean="0"/>
              <a:t>v22</a:t>
            </a:r>
            <a:r>
              <a:rPr lang="ko-KR" altLang="en-US" dirty="0" smtClean="0"/>
              <a:t>까지 나왔다더라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1*7,</a:t>
            </a:r>
            <a:r>
              <a:rPr lang="ko-KR" altLang="en-US" dirty="0" smtClean="0"/>
              <a:t> </a:t>
            </a:r>
            <a:r>
              <a:rPr lang="en-US" altLang="ko-KR" dirty="0" smtClean="0"/>
              <a:t>7*1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conv</a:t>
            </a:r>
            <a:r>
              <a:rPr lang="ko-KR" altLang="en-US" dirty="0" smtClean="0"/>
              <a:t>는 똑같은 </a:t>
            </a:r>
            <a:r>
              <a:rPr lang="en-US" altLang="ko-KR" dirty="0" smtClean="0"/>
              <a:t>7*7</a:t>
            </a:r>
            <a:r>
              <a:rPr lang="ko-KR" altLang="en-US" dirty="0" smtClean="0"/>
              <a:t> 리셉티브 필드를 표현하기 위해서 필요한 파라미터 수를 확 줄여준다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29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그림을 보면 레이어가 딥하면 좋아보이고 실제로도 그렇다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근데 딥하다고 좋은게 아니다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딥하게 만들면서 생기는 문제들을 해결해야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344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5*5</a:t>
            </a:r>
            <a:r>
              <a:rPr lang="ko-KR" altLang="en-US" dirty="0" smtClean="0"/>
              <a:t>도 없애고 </a:t>
            </a:r>
            <a:r>
              <a:rPr lang="en-US" altLang="ko-KR" dirty="0" smtClean="0"/>
              <a:t>3*3</a:t>
            </a:r>
            <a:r>
              <a:rPr lang="ko-KR" altLang="en-US" dirty="0" smtClean="0"/>
              <a:t> 두개로 해서 파라미터 수 줄인다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923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기존꺼에 </a:t>
            </a:r>
            <a:r>
              <a:rPr lang="en-US" altLang="ko-KR" dirty="0" smtClean="0"/>
              <a:t>residual connection</a:t>
            </a:r>
            <a:r>
              <a:rPr lang="ko-KR" altLang="en-US" dirty="0" smtClean="0"/>
              <a:t>까지 붙인거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101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분야에서 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등을 했다는 얘기는 바꿔말하면 다양한 분야 어디든 적용했을때 득을 볼 가능성이 많다는 얘기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86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 </a:t>
            </a:r>
            <a:r>
              <a:rPr lang="en-US" altLang="ko-KR" dirty="0" smtClean="0"/>
              <a:t>:</a:t>
            </a:r>
            <a:r>
              <a:rPr lang="ko-KR" altLang="en-US" dirty="0" smtClean="0"/>
              <a:t> 딥해지는건 좋다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Vanishing/exploding</a:t>
            </a:r>
            <a:r>
              <a:rPr lang="ko-KR" altLang="en-US" dirty="0" smtClean="0"/>
              <a:t> 문제지만 이러이러한 걸로 해결가능</a:t>
            </a:r>
            <a:endParaRPr lang="en-US" altLang="ko-KR" dirty="0" smtClean="0"/>
          </a:p>
          <a:p>
            <a:r>
              <a:rPr lang="en-US" dirty="0" err="1" smtClean="0"/>
              <a:t>Overfitting</a:t>
            </a:r>
            <a:r>
              <a:rPr lang="ko-KR" altLang="en-US" dirty="0" smtClean="0"/>
              <a:t>은 더이상 문제가 아니다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</a:p>
          <a:p>
            <a:r>
              <a:rPr lang="ko-KR" altLang="en-US" dirty="0" smtClean="0"/>
              <a:t>하지만 기존 문제들 다 해결했는데 </a:t>
            </a:r>
            <a:r>
              <a:rPr lang="en-US" altLang="ko-KR" dirty="0" smtClean="0"/>
              <a:t>Degradation</a:t>
            </a:r>
            <a:r>
              <a:rPr lang="ko-KR" altLang="en-US" dirty="0" smtClean="0"/>
              <a:t> 경우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그래서 아직은 마냥 딥한게 좋은건 아니다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Degradation:</a:t>
            </a:r>
            <a:r>
              <a:rPr lang="en-US" altLang="ko-KR" baseline="0" dirty="0" smtClean="0"/>
              <a:t> training, validation</a:t>
            </a:r>
            <a:r>
              <a:rPr lang="ko-KR" altLang="en-US" baseline="0" dirty="0" smtClean="0"/>
              <a:t> 에러 다 줄고 </a:t>
            </a:r>
            <a:r>
              <a:rPr lang="en-US" altLang="ko-KR" baseline="0" dirty="0" smtClean="0"/>
              <a:t>vanishing/exploding</a:t>
            </a:r>
            <a:r>
              <a:rPr lang="ko-KR" altLang="en-US" baseline="0" dirty="0" smtClean="0"/>
              <a:t>도 안발생하고 그냥 다 잘 끝났는데 결과는 잘 안나오는 문제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520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점점 깊어지면 좋아지다가 어느순간 안좋아지더라</a:t>
            </a:r>
            <a:endParaRPr lang="en-US" altLang="ko-KR" dirty="0" smtClean="0"/>
          </a:p>
          <a:p>
            <a:r>
              <a:rPr lang="en-US" altLang="ko-KR" dirty="0" smtClean="0"/>
              <a:t>Degradation</a:t>
            </a:r>
            <a:r>
              <a:rPr lang="ko-KR" altLang="en-US" dirty="0" smtClean="0"/>
              <a:t>의 현상이 발생하는 레이어의 깊이를 최대한 늘려주는 걸 한거다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37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그냥 딥하게 쌓으면 </a:t>
            </a:r>
            <a:r>
              <a:rPr lang="en-US" altLang="ko-KR" dirty="0" smtClean="0"/>
              <a:t>Degradation</a:t>
            </a:r>
            <a:r>
              <a:rPr lang="ko-KR" altLang="en-US" dirty="0" smtClean="0"/>
              <a:t> 문제랑 오버피팅 문제랑 이런거 생기는데 </a:t>
            </a:r>
            <a:endParaRPr lang="en-US" altLang="ko-KR" dirty="0" smtClean="0"/>
          </a:p>
          <a:p>
            <a:r>
              <a:rPr lang="en-US" dirty="0" smtClean="0"/>
              <a:t>Shortcut</a:t>
            </a:r>
            <a:r>
              <a:rPr lang="ko-KR" altLang="en-US" dirty="0" smtClean="0"/>
              <a:t> 개념 넣으면 괜찮아지더라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77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17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1200</a:t>
            </a:r>
            <a:r>
              <a:rPr lang="ko-KR" altLang="en-US" dirty="0" smtClean="0"/>
              <a:t>개가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개보다 에러 높다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 </a:t>
            </a:r>
            <a:r>
              <a:rPr lang="en-US" altLang="ko-KR" dirty="0" smtClean="0"/>
              <a:t>Degradation</a:t>
            </a:r>
            <a:r>
              <a:rPr lang="ko-KR" altLang="en-US" dirty="0" smtClean="0"/>
              <a:t>이 안 발생한게 아니라 발생했지만 그걸 최대한 늦춘거다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갈길이 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1200</a:t>
            </a:r>
            <a:r>
              <a:rPr lang="ko-KR" altLang="en-US" dirty="0" smtClean="0"/>
              <a:t>개 짜리로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개보다 밑에 나오게 만들면 좋은 논문인거다</a:t>
            </a:r>
            <a:r>
              <a:rPr lang="en-US" altLang="ko-KR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190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뒤에 </a:t>
            </a:r>
            <a:r>
              <a:rPr lang="en-US" altLang="ko-KR" dirty="0" smtClean="0"/>
              <a:t>fc</a:t>
            </a:r>
            <a:r>
              <a:rPr lang="ko-KR" altLang="en-US" dirty="0" smtClean="0"/>
              <a:t> 레이어가 파라미터 엄청 많이 잡아먹는다</a:t>
            </a:r>
            <a:r>
              <a:rPr lang="en-US" altLang="ko-KR" dirty="0" smtClean="0"/>
              <a:t>.</a:t>
            </a:r>
          </a:p>
          <a:p>
            <a:r>
              <a:rPr lang="en-US" dirty="0" err="1" smtClean="0"/>
              <a:t>Gpu</a:t>
            </a:r>
            <a:r>
              <a:rPr lang="en-US" dirty="0" smtClean="0"/>
              <a:t> memory</a:t>
            </a:r>
            <a:r>
              <a:rPr lang="ko-KR" altLang="en-US" dirty="0" smtClean="0"/>
              <a:t>가 모자라서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223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딥러닝의 부흥을 일으키고 힌튼교수를 빵뜨게 만들어준 논문같다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24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Saturation</a:t>
            </a:r>
            <a:r>
              <a:rPr lang="ko-KR" altLang="en-US" dirty="0" smtClean="0"/>
              <a:t> 막아주는 효과가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학습이 더이상 진행되지 않는 것을 의미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11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하나가 큰 값이 있으면 주변값을 줄여주는거</a:t>
            </a:r>
            <a:endParaRPr lang="en-US" dirty="0" smtClean="0"/>
          </a:p>
          <a:p>
            <a:r>
              <a:rPr lang="en-US" dirty="0" smtClean="0"/>
              <a:t>Lateral</a:t>
            </a:r>
            <a:r>
              <a:rPr lang="en-US" baseline="0" dirty="0" smtClean="0"/>
              <a:t> inhibition </a:t>
            </a:r>
            <a:r>
              <a:rPr lang="ko-KR" altLang="en-US" baseline="0" dirty="0" smtClean="0"/>
              <a:t>사람 뉴런에서 하나가 크면 나머지는 죽여주는거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7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다항함수의 차수가 높아지는건 </a:t>
            </a:r>
            <a:endParaRPr lang="en-US" altLang="ko-KR" dirty="0" smtClean="0"/>
          </a:p>
          <a:p>
            <a:r>
              <a:rPr lang="ko-KR" altLang="en-US" dirty="0" smtClean="0"/>
              <a:t>뎁스가 깊어지면 깊어질수록 넌리니어리티가 많아지는 걸로 생각할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73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</a:t>
            </a:r>
            <a:r>
              <a:rPr lang="en-US" baseline="0" dirty="0" smtClean="0"/>
              <a:t> preserving augmentation: </a:t>
            </a:r>
            <a:r>
              <a:rPr lang="ko-KR" altLang="en-US" baseline="0" dirty="0" smtClean="0"/>
              <a:t>이미지 변형해도 라벨은 안바뀌어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1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조명이 바뀌어도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은 안변한다는 것에 착안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이미지 안에서 </a:t>
            </a:r>
            <a:r>
              <a:rPr lang="en-US" altLang="ko-KR" dirty="0" err="1" smtClean="0"/>
              <a:t>rgb</a:t>
            </a:r>
            <a:r>
              <a:rPr lang="ko-KR" altLang="en-US" dirty="0" smtClean="0"/>
              <a:t>가 얼만큼식 베리이션이 있는지 구하고</a:t>
            </a:r>
            <a:endParaRPr lang="en-US" altLang="ko-KR" dirty="0" smtClean="0"/>
          </a:p>
          <a:p>
            <a:r>
              <a:rPr lang="ko-KR" altLang="en-US" dirty="0" smtClean="0"/>
              <a:t>그 베리에이션에 맞춰서 값을 더해주는거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파란색이 변화가 적으면 파란색을 조금 변해주는 효과같은걸 람다값으로 반영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4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2월 18일 Saturday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17. 2. 18.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Modern CNNs</a:t>
            </a:r>
            <a:endParaRPr lang="en-US" altLang="ko-KR" sz="4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37492" y="4149080"/>
            <a:ext cx="70426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/>
              <a:t>Sungjoon Choi</a:t>
            </a:r>
          </a:p>
          <a:p>
            <a:pPr algn="ctr"/>
            <a:r>
              <a:rPr lang="en-US" altLang="ko-KR" sz="2800" b="1" dirty="0" smtClean="0"/>
              <a:t>(sungjoon.choi@cpslab.snu.ac.kr)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4880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665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 xmlns="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65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3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2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07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0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1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12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4341" y="1214203"/>
            <a:ext cx="443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C</a:t>
            </a:r>
            <a:r>
              <a:rPr kumimoji="1" lang="en-US" altLang="ko-KR" sz="2400" dirty="0" smtClean="0"/>
              <a:t>onvolutional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eural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etwork</a:t>
            </a:r>
          </a:p>
        </p:txBody>
      </p:sp>
      <p:pic>
        <p:nvPicPr>
          <p:cNvPr id="6" name="Picture 4" descr="https://raw.githubusercontent.com/nicholas-leonard/slides/master/conv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1" y="1953509"/>
            <a:ext cx="7560840" cy="271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4342" y="4777727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This is pretty much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everything</a:t>
            </a:r>
            <a:r>
              <a:rPr lang="en-US" altLang="ko-KR" sz="24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about the convolutional neural network.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4341" y="5709450"/>
            <a:ext cx="7384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Convolution + Subsampling + Full Connection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5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CNN </a:t>
            </a:r>
            <a:r>
              <a:rPr kumimoji="1" lang="en-US" altLang="ko-KR" dirty="0" smtClean="0">
                <a:solidFill>
                  <a:srgbClr val="C00000"/>
                </a:solidFill>
              </a:rPr>
              <a:t>Architectures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9552" y="1268760"/>
            <a:ext cx="1548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AlexNet</a:t>
            </a:r>
            <a:endParaRPr kumimoji="1" lang="ko-KR" altLang="en-US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32040" y="1268759"/>
            <a:ext cx="937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VGG</a:t>
            </a:r>
            <a:endParaRPr kumimoji="1" lang="ko-KR" altLang="en-US" sz="280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9552" y="3933056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err="1" smtClean="0"/>
              <a:t>GoogLeNet</a:t>
            </a:r>
            <a:endParaRPr kumimoji="1" lang="ko-KR" alt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32040" y="3942793"/>
            <a:ext cx="139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/>
              <a:t>ResNet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89064"/>
            <a:ext cx="3608710" cy="1859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8" y="1851640"/>
            <a:ext cx="4058768" cy="1734053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319461" y="4863981"/>
            <a:ext cx="4263339" cy="11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502562" y="3179329"/>
            <a:ext cx="671314" cy="43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8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Top-5 Classification Error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568" y="1556792"/>
            <a:ext cx="769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AlexNet</a:t>
            </a:r>
          </a:p>
        </p:txBody>
      </p:sp>
    </p:spTree>
    <p:extLst>
      <p:ext uri="{BB962C8B-B14F-4D97-AF65-F5344CB8AC3E}">
        <p14:creationId xmlns:p14="http://schemas.microsoft.com/office/powerpoint/2010/main" val="1486569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8" y="1484784"/>
            <a:ext cx="9099856" cy="28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689239"/>
            <a:ext cx="518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number of parameters?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280112"/>
            <a:ext cx="560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Why are layers divided into two parts?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8" name="Picture 2" descr="http://dl9fvu4r30qs1.cloudfront.net/8d/ac/a28ef5324f0998a8cac5d28d65ca/sadness-inside-ou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02" y="4437112"/>
            <a:ext cx="2634478" cy="18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6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5" descr="C:\Users\CPSLAB\Desktop\새 파일 5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5" t="11119" r="8726"/>
          <a:stretch/>
        </p:blipFill>
        <p:spPr bwMode="auto">
          <a:xfrm>
            <a:off x="-217634" y="1022996"/>
            <a:ext cx="9574540" cy="53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83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84616" y="1196752"/>
            <a:ext cx="3037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Re</a:t>
            </a:r>
            <a:r>
              <a:rPr kumimoji="1" lang="en-US" altLang="ko-KR" sz="2400" dirty="0" smtClean="0"/>
              <a:t>ctified </a:t>
            </a:r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inear </a:t>
            </a:r>
            <a:r>
              <a:rPr kumimoji="1" lang="en-US" altLang="ko-KR" sz="2400" b="1" u="sng" dirty="0" smtClean="0"/>
              <a:t>U</a:t>
            </a:r>
            <a:r>
              <a:rPr kumimoji="1" lang="en-US" altLang="ko-KR" sz="2400" dirty="0" smtClean="0"/>
              <a:t>nit</a:t>
            </a:r>
            <a:endParaRPr kumimoji="1" lang="ko-KR" altLang="en-US" sz="2400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5979"/>
            <a:ext cx="6046500" cy="370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374831" y="2097310"/>
            <a:ext cx="4248150" cy="3995986"/>
            <a:chOff x="2392467" y="2132856"/>
            <a:chExt cx="4248150" cy="3995986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467" y="2132856"/>
              <a:ext cx="4248150" cy="3486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436096" y="3635284"/>
              <a:ext cx="806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0000FF"/>
                  </a:solidFill>
                  <a:latin typeface="+mn-ea"/>
                </a:rPr>
                <a:t>tanh</a:t>
              </a:r>
              <a:endParaRPr lang="ko-KR" altLang="en-US" sz="2400" dirty="0" smtClean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9088" y="3635284"/>
              <a:ext cx="887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solidFill>
                    <a:srgbClr val="FF0000"/>
                  </a:solidFill>
                  <a:latin typeface="+mn-ea"/>
                </a:rPr>
                <a:t>ReLU</a:t>
              </a:r>
              <a:endParaRPr lang="ko-KR" altLang="en-US" sz="24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8345" y="5667177"/>
              <a:ext cx="3161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  <a:latin typeface="+mn-ea"/>
                </a:rPr>
                <a:t>Faster Convergence!</a:t>
              </a:r>
              <a:endParaRPr lang="ko-KR" altLang="en-US" sz="24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27584" y="980728"/>
            <a:ext cx="4394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u="sng" dirty="0" smtClean="0"/>
              <a:t>L</a:t>
            </a:r>
            <a:r>
              <a:rPr kumimoji="1" lang="en-US" altLang="ko-KR" sz="2400" dirty="0" smtClean="0"/>
              <a:t>ocal </a:t>
            </a:r>
            <a:r>
              <a:rPr kumimoji="1" lang="en-US" altLang="ko-KR" sz="2400" b="1" u="sng" dirty="0" smtClean="0"/>
              <a:t>R</a:t>
            </a:r>
            <a:r>
              <a:rPr kumimoji="1" lang="en-US" altLang="ko-KR" sz="2400" dirty="0" smtClean="0"/>
              <a:t>esponse </a:t>
            </a:r>
            <a:r>
              <a:rPr kumimoji="1" lang="en-US" altLang="ko-KR" sz="2400" b="1" u="sng" dirty="0" smtClean="0"/>
              <a:t>N</a:t>
            </a:r>
            <a:r>
              <a:rPr kumimoji="1" lang="en-US" altLang="ko-KR" sz="2400" dirty="0" smtClean="0"/>
              <a:t>ormalization</a:t>
            </a:r>
            <a:endParaRPr kumimoji="1" lang="ko-KR" altLang="en-US" sz="2400" dirty="0" smtClean="0"/>
          </a:p>
        </p:txBody>
      </p:sp>
      <p:pic>
        <p:nvPicPr>
          <p:cNvPr id="5" name="Picture 2" descr="http://chunchu.yonsei.ac.kr/news/photo/201503/20471_8220_0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812" y="1457746"/>
            <a:ext cx="5042176" cy="28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The response-normalized activity is given by:  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/>
                            </a:rPr>
                            <m:t>𝑦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𝑖</m:t>
                          </m:r>
                        </m:sup>
                      </m:sSubSup>
                      <m:r>
                        <a:rPr lang="en-US" altLang="ko-KR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𝑖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altLang="ko-KR" sz="2400" b="0" i="1" smtClean="0">
                                          <a:latin typeface="Cambria Math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25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0, 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b>
                                    <m:sup>
                                      <m:func>
                                        <m:func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2400" b="0" i="0" smtClean="0">
                                              <a:latin typeface="Cambria Math"/>
                                            </a:rPr>
                                            <m:t>min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−1, 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ko-KR" sz="2400" b="0" i="1" smtClean="0">
                                                  <a:latin typeface="Cambria Math"/>
                                                </a:rPr>
                                                <m:t>/2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ko-KR" sz="2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ko-KR" sz="2400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ko-KR" sz="2400" b="0" i="1" smtClean="0">
                                                      <a:latin typeface="Cambria Math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26312"/>
                <a:ext cx="7363692" cy="1622880"/>
              </a:xfrm>
              <a:prstGeom prst="rect">
                <a:avLst/>
              </a:prstGeom>
              <a:blipFill rotWithShape="0">
                <a:blip r:embed="rId4"/>
                <a:stretch>
                  <a:fillRect l="-1325" t="-29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28964" y="5805264"/>
            <a:ext cx="71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It implements a form of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lateral inhibition</a:t>
            </a:r>
            <a:r>
              <a:rPr lang="en-US" altLang="ko-KR" sz="2400" dirty="0" smtClean="0">
                <a:latin typeface="+mn-ea"/>
              </a:rPr>
              <a:t> inspired by real neurons.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672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Freeform 4"/>
          <p:cNvSpPr/>
          <p:nvPr/>
        </p:nvSpPr>
        <p:spPr>
          <a:xfrm>
            <a:off x="1486892" y="1564445"/>
            <a:ext cx="5653827" cy="1781299"/>
          </a:xfrm>
          <a:custGeom>
            <a:avLst/>
            <a:gdLst>
              <a:gd name="connsiteX0" fmla="*/ 0 w 5653827"/>
              <a:gd name="connsiteY0" fmla="*/ 1223675 h 1781299"/>
              <a:gd name="connsiteX1" fmla="*/ 0 w 5653827"/>
              <a:gd name="connsiteY1" fmla="*/ 1223675 h 1781299"/>
              <a:gd name="connsiteX2" fmla="*/ 46466 w 5653827"/>
              <a:gd name="connsiteY2" fmla="*/ 836436 h 1781299"/>
              <a:gd name="connsiteX3" fmla="*/ 123908 w 5653827"/>
              <a:gd name="connsiteY3" fmla="*/ 743499 h 1781299"/>
              <a:gd name="connsiteX4" fmla="*/ 247816 w 5653827"/>
              <a:gd name="connsiteY4" fmla="*/ 573113 h 1781299"/>
              <a:gd name="connsiteX5" fmla="*/ 340746 w 5653827"/>
              <a:gd name="connsiteY5" fmla="*/ 526645 h 1781299"/>
              <a:gd name="connsiteX6" fmla="*/ 418189 w 5653827"/>
              <a:gd name="connsiteY6" fmla="*/ 480176 h 1781299"/>
              <a:gd name="connsiteX7" fmla="*/ 511119 w 5653827"/>
              <a:gd name="connsiteY7" fmla="*/ 449197 h 1781299"/>
              <a:gd name="connsiteX8" fmla="*/ 619539 w 5653827"/>
              <a:gd name="connsiteY8" fmla="*/ 402728 h 1781299"/>
              <a:gd name="connsiteX9" fmla="*/ 789912 w 5653827"/>
              <a:gd name="connsiteY9" fmla="*/ 464687 h 1781299"/>
              <a:gd name="connsiteX10" fmla="*/ 882842 w 5653827"/>
              <a:gd name="connsiteY10" fmla="*/ 604093 h 1781299"/>
              <a:gd name="connsiteX11" fmla="*/ 944796 w 5653827"/>
              <a:gd name="connsiteY11" fmla="*/ 851925 h 1781299"/>
              <a:gd name="connsiteX12" fmla="*/ 975773 w 5653827"/>
              <a:gd name="connsiteY12" fmla="*/ 1084269 h 1781299"/>
              <a:gd name="connsiteX13" fmla="*/ 1037727 w 5653827"/>
              <a:gd name="connsiteY13" fmla="*/ 1425039 h 1781299"/>
              <a:gd name="connsiteX14" fmla="*/ 1053216 w 5653827"/>
              <a:gd name="connsiteY14" fmla="*/ 1517976 h 1781299"/>
              <a:gd name="connsiteX15" fmla="*/ 1068704 w 5653827"/>
              <a:gd name="connsiteY15" fmla="*/ 1626403 h 1781299"/>
              <a:gd name="connsiteX16" fmla="*/ 1084192 w 5653827"/>
              <a:gd name="connsiteY16" fmla="*/ 1672872 h 1781299"/>
              <a:gd name="connsiteX17" fmla="*/ 1208100 w 5653827"/>
              <a:gd name="connsiteY17" fmla="*/ 1765809 h 1781299"/>
              <a:gd name="connsiteX18" fmla="*/ 1285542 w 5653827"/>
              <a:gd name="connsiteY18" fmla="*/ 1781299 h 1781299"/>
              <a:gd name="connsiteX19" fmla="*/ 1332008 w 5653827"/>
              <a:gd name="connsiteY19" fmla="*/ 1765809 h 1781299"/>
              <a:gd name="connsiteX20" fmla="*/ 1362985 w 5653827"/>
              <a:gd name="connsiteY20" fmla="*/ 1703851 h 1781299"/>
              <a:gd name="connsiteX21" fmla="*/ 1424939 w 5653827"/>
              <a:gd name="connsiteY21" fmla="*/ 1579934 h 1781299"/>
              <a:gd name="connsiteX22" fmla="*/ 1440427 w 5653827"/>
              <a:gd name="connsiteY22" fmla="*/ 1471508 h 1781299"/>
              <a:gd name="connsiteX23" fmla="*/ 1502381 w 5653827"/>
              <a:gd name="connsiteY23" fmla="*/ 1270143 h 1781299"/>
              <a:gd name="connsiteX24" fmla="*/ 1564335 w 5653827"/>
              <a:gd name="connsiteY24" fmla="*/ 1037800 h 1781299"/>
              <a:gd name="connsiteX25" fmla="*/ 1595312 w 5653827"/>
              <a:gd name="connsiteY25" fmla="*/ 991331 h 1781299"/>
              <a:gd name="connsiteX26" fmla="*/ 1672754 w 5653827"/>
              <a:gd name="connsiteY26" fmla="*/ 820946 h 1781299"/>
              <a:gd name="connsiteX27" fmla="*/ 1688242 w 5653827"/>
              <a:gd name="connsiteY27" fmla="*/ 774478 h 1781299"/>
              <a:gd name="connsiteX28" fmla="*/ 1765685 w 5653827"/>
              <a:gd name="connsiteY28" fmla="*/ 681540 h 1781299"/>
              <a:gd name="connsiteX29" fmla="*/ 1843127 w 5653827"/>
              <a:gd name="connsiteY29" fmla="*/ 712519 h 1781299"/>
              <a:gd name="connsiteX30" fmla="*/ 1905081 w 5653827"/>
              <a:gd name="connsiteY30" fmla="*/ 867415 h 1781299"/>
              <a:gd name="connsiteX31" fmla="*/ 1920569 w 5653827"/>
              <a:gd name="connsiteY31" fmla="*/ 1146227 h 1781299"/>
              <a:gd name="connsiteX32" fmla="*/ 1967035 w 5653827"/>
              <a:gd name="connsiteY32" fmla="*/ 1301122 h 1781299"/>
              <a:gd name="connsiteX33" fmla="*/ 2013500 w 5653827"/>
              <a:gd name="connsiteY33" fmla="*/ 1347591 h 1781299"/>
              <a:gd name="connsiteX34" fmla="*/ 2075454 w 5653827"/>
              <a:gd name="connsiteY34" fmla="*/ 1363081 h 1781299"/>
              <a:gd name="connsiteX35" fmla="*/ 2307781 w 5653827"/>
              <a:gd name="connsiteY35" fmla="*/ 1347591 h 1781299"/>
              <a:gd name="connsiteX36" fmla="*/ 2338758 w 5653827"/>
              <a:gd name="connsiteY36" fmla="*/ 1301122 h 1781299"/>
              <a:gd name="connsiteX37" fmla="*/ 2400712 w 5653827"/>
              <a:gd name="connsiteY37" fmla="*/ 1161716 h 1781299"/>
              <a:gd name="connsiteX38" fmla="*/ 2416200 w 5653827"/>
              <a:gd name="connsiteY38" fmla="*/ 1099758 h 1781299"/>
              <a:gd name="connsiteX39" fmla="*/ 2431689 w 5653827"/>
              <a:gd name="connsiteY39" fmla="*/ 1053290 h 1781299"/>
              <a:gd name="connsiteX40" fmla="*/ 2447177 w 5653827"/>
              <a:gd name="connsiteY40" fmla="*/ 944863 h 1781299"/>
              <a:gd name="connsiteX41" fmla="*/ 2462665 w 5653827"/>
              <a:gd name="connsiteY41" fmla="*/ 898394 h 1781299"/>
              <a:gd name="connsiteX42" fmla="*/ 2478154 w 5653827"/>
              <a:gd name="connsiteY42" fmla="*/ 836436 h 1781299"/>
              <a:gd name="connsiteX43" fmla="*/ 2509131 w 5653827"/>
              <a:gd name="connsiteY43" fmla="*/ 743499 h 1781299"/>
              <a:gd name="connsiteX44" fmla="*/ 2540108 w 5653827"/>
              <a:gd name="connsiteY44" fmla="*/ 681540 h 1781299"/>
              <a:gd name="connsiteX45" fmla="*/ 2571085 w 5653827"/>
              <a:gd name="connsiteY45" fmla="*/ 604093 h 1781299"/>
              <a:gd name="connsiteX46" fmla="*/ 2602062 w 5653827"/>
              <a:gd name="connsiteY46" fmla="*/ 557624 h 1781299"/>
              <a:gd name="connsiteX47" fmla="*/ 2648527 w 5653827"/>
              <a:gd name="connsiteY47" fmla="*/ 480176 h 1781299"/>
              <a:gd name="connsiteX48" fmla="*/ 2679504 w 5653827"/>
              <a:gd name="connsiteY48" fmla="*/ 433707 h 1781299"/>
              <a:gd name="connsiteX49" fmla="*/ 2710481 w 5653827"/>
              <a:gd name="connsiteY49" fmla="*/ 371749 h 1781299"/>
              <a:gd name="connsiteX50" fmla="*/ 2772435 w 5653827"/>
              <a:gd name="connsiteY50" fmla="*/ 263322 h 1781299"/>
              <a:gd name="connsiteX51" fmla="*/ 2818900 w 5653827"/>
              <a:gd name="connsiteY51" fmla="*/ 154895 h 1781299"/>
              <a:gd name="connsiteX52" fmla="*/ 2849877 w 5653827"/>
              <a:gd name="connsiteY52" fmla="*/ 92937 h 1781299"/>
              <a:gd name="connsiteX53" fmla="*/ 2942808 w 5653827"/>
              <a:gd name="connsiteY53" fmla="*/ 15490 h 1781299"/>
              <a:gd name="connsiteX54" fmla="*/ 2989273 w 5653827"/>
              <a:gd name="connsiteY54" fmla="*/ 0 h 1781299"/>
              <a:gd name="connsiteX55" fmla="*/ 3035739 w 5653827"/>
              <a:gd name="connsiteY55" fmla="*/ 15490 h 1781299"/>
              <a:gd name="connsiteX56" fmla="*/ 3066715 w 5653827"/>
              <a:gd name="connsiteY56" fmla="*/ 123916 h 1781299"/>
              <a:gd name="connsiteX57" fmla="*/ 3128669 w 5653827"/>
              <a:gd name="connsiteY57" fmla="*/ 340770 h 1781299"/>
              <a:gd name="connsiteX58" fmla="*/ 3175135 w 5653827"/>
              <a:gd name="connsiteY58" fmla="*/ 557624 h 1781299"/>
              <a:gd name="connsiteX59" fmla="*/ 3190623 w 5653827"/>
              <a:gd name="connsiteY59" fmla="*/ 1053290 h 1781299"/>
              <a:gd name="connsiteX60" fmla="*/ 3252577 w 5653827"/>
              <a:gd name="connsiteY60" fmla="*/ 1161716 h 1781299"/>
              <a:gd name="connsiteX61" fmla="*/ 3299042 w 5653827"/>
              <a:gd name="connsiteY61" fmla="*/ 1177206 h 1781299"/>
              <a:gd name="connsiteX62" fmla="*/ 3376485 w 5653827"/>
              <a:gd name="connsiteY62" fmla="*/ 1208185 h 1781299"/>
              <a:gd name="connsiteX63" fmla="*/ 3546858 w 5653827"/>
              <a:gd name="connsiteY63" fmla="*/ 1161716 h 1781299"/>
              <a:gd name="connsiteX64" fmla="*/ 3686254 w 5653827"/>
              <a:gd name="connsiteY64" fmla="*/ 898394 h 1781299"/>
              <a:gd name="connsiteX65" fmla="*/ 3732719 w 5653827"/>
              <a:gd name="connsiteY65" fmla="*/ 820946 h 1781299"/>
              <a:gd name="connsiteX66" fmla="*/ 3763696 w 5653827"/>
              <a:gd name="connsiteY66" fmla="*/ 743499 h 1781299"/>
              <a:gd name="connsiteX67" fmla="*/ 3841138 w 5653827"/>
              <a:gd name="connsiteY67" fmla="*/ 619582 h 1781299"/>
              <a:gd name="connsiteX68" fmla="*/ 3918581 w 5653827"/>
              <a:gd name="connsiteY68" fmla="*/ 557624 h 1781299"/>
              <a:gd name="connsiteX69" fmla="*/ 4104442 w 5653827"/>
              <a:gd name="connsiteY69" fmla="*/ 588603 h 1781299"/>
              <a:gd name="connsiteX70" fmla="*/ 4181885 w 5653827"/>
              <a:gd name="connsiteY70" fmla="*/ 712519 h 1781299"/>
              <a:gd name="connsiteX71" fmla="*/ 4290304 w 5653827"/>
              <a:gd name="connsiteY71" fmla="*/ 913884 h 1781299"/>
              <a:gd name="connsiteX72" fmla="*/ 4336769 w 5653827"/>
              <a:gd name="connsiteY72" fmla="*/ 1006821 h 1781299"/>
              <a:gd name="connsiteX73" fmla="*/ 4398723 w 5653827"/>
              <a:gd name="connsiteY73" fmla="*/ 975842 h 1781299"/>
              <a:gd name="connsiteX74" fmla="*/ 4460677 w 5653827"/>
              <a:gd name="connsiteY74" fmla="*/ 836436 h 1781299"/>
              <a:gd name="connsiteX75" fmla="*/ 4553608 w 5653827"/>
              <a:gd name="connsiteY75" fmla="*/ 743499 h 1781299"/>
              <a:gd name="connsiteX76" fmla="*/ 4739469 w 5653827"/>
              <a:gd name="connsiteY76" fmla="*/ 991331 h 1781299"/>
              <a:gd name="connsiteX77" fmla="*/ 4847888 w 5653827"/>
              <a:gd name="connsiteY77" fmla="*/ 1099758 h 1781299"/>
              <a:gd name="connsiteX78" fmla="*/ 4909842 w 5653827"/>
              <a:gd name="connsiteY78" fmla="*/ 1146227 h 1781299"/>
              <a:gd name="connsiteX79" fmla="*/ 4987285 w 5653827"/>
              <a:gd name="connsiteY79" fmla="*/ 1161716 h 1781299"/>
              <a:gd name="connsiteX80" fmla="*/ 5095704 w 5653827"/>
              <a:gd name="connsiteY80" fmla="*/ 1068779 h 1781299"/>
              <a:gd name="connsiteX81" fmla="*/ 5188635 w 5653827"/>
              <a:gd name="connsiteY81" fmla="*/ 882905 h 1781299"/>
              <a:gd name="connsiteX82" fmla="*/ 5235100 w 5653827"/>
              <a:gd name="connsiteY82" fmla="*/ 836436 h 1781299"/>
              <a:gd name="connsiteX83" fmla="*/ 5312542 w 5653827"/>
              <a:gd name="connsiteY83" fmla="*/ 774478 h 1781299"/>
              <a:gd name="connsiteX84" fmla="*/ 5575846 w 5653827"/>
              <a:gd name="connsiteY84" fmla="*/ 820946 h 1781299"/>
              <a:gd name="connsiteX85" fmla="*/ 5606823 w 5653827"/>
              <a:gd name="connsiteY85" fmla="*/ 867415 h 1781299"/>
              <a:gd name="connsiteX86" fmla="*/ 5637800 w 5653827"/>
              <a:gd name="connsiteY86" fmla="*/ 929373 h 1781299"/>
              <a:gd name="connsiteX87" fmla="*/ 5653288 w 5653827"/>
              <a:gd name="connsiteY87" fmla="*/ 1053290 h 1781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653827" h="1781299">
                <a:moveTo>
                  <a:pt x="0" y="1223675"/>
                </a:moveTo>
                <a:lnTo>
                  <a:pt x="0" y="1223675"/>
                </a:lnTo>
                <a:cubicBezTo>
                  <a:pt x="3323" y="1163860"/>
                  <a:pt x="-4326" y="930770"/>
                  <a:pt x="46466" y="836436"/>
                </a:cubicBezTo>
                <a:cubicBezTo>
                  <a:pt x="65583" y="800931"/>
                  <a:pt x="99414" y="775532"/>
                  <a:pt x="123908" y="743499"/>
                </a:cubicBezTo>
                <a:cubicBezTo>
                  <a:pt x="166565" y="687713"/>
                  <a:pt x="185005" y="604520"/>
                  <a:pt x="247816" y="573113"/>
                </a:cubicBezTo>
                <a:cubicBezTo>
                  <a:pt x="278793" y="557624"/>
                  <a:pt x="310342" y="543230"/>
                  <a:pt x="340746" y="526645"/>
                </a:cubicBezTo>
                <a:cubicBezTo>
                  <a:pt x="367175" y="512228"/>
                  <a:pt x="390783" y="492634"/>
                  <a:pt x="418189" y="480176"/>
                </a:cubicBezTo>
                <a:cubicBezTo>
                  <a:pt x="447914" y="466663"/>
                  <a:pt x="481281" y="462459"/>
                  <a:pt x="511119" y="449197"/>
                </a:cubicBezTo>
                <a:cubicBezTo>
                  <a:pt x="648642" y="388072"/>
                  <a:pt x="455654" y="443703"/>
                  <a:pt x="619539" y="402728"/>
                </a:cubicBezTo>
                <a:cubicBezTo>
                  <a:pt x="725396" y="415961"/>
                  <a:pt x="734952" y="391402"/>
                  <a:pt x="789912" y="464687"/>
                </a:cubicBezTo>
                <a:cubicBezTo>
                  <a:pt x="823419" y="509366"/>
                  <a:pt x="882842" y="604093"/>
                  <a:pt x="882842" y="604093"/>
                </a:cubicBezTo>
                <a:cubicBezTo>
                  <a:pt x="908357" y="693399"/>
                  <a:pt x="929144" y="758004"/>
                  <a:pt x="944796" y="851925"/>
                </a:cubicBezTo>
                <a:cubicBezTo>
                  <a:pt x="957640" y="928995"/>
                  <a:pt x="963267" y="1007143"/>
                  <a:pt x="975773" y="1084269"/>
                </a:cubicBezTo>
                <a:cubicBezTo>
                  <a:pt x="994252" y="1198233"/>
                  <a:pt x="1017433" y="1311385"/>
                  <a:pt x="1037727" y="1425039"/>
                </a:cubicBezTo>
                <a:cubicBezTo>
                  <a:pt x="1043248" y="1455956"/>
                  <a:pt x="1048775" y="1486885"/>
                  <a:pt x="1053216" y="1517976"/>
                </a:cubicBezTo>
                <a:cubicBezTo>
                  <a:pt x="1058379" y="1554118"/>
                  <a:pt x="1061545" y="1590603"/>
                  <a:pt x="1068704" y="1626403"/>
                </a:cubicBezTo>
                <a:cubicBezTo>
                  <a:pt x="1071906" y="1642413"/>
                  <a:pt x="1074702" y="1659586"/>
                  <a:pt x="1084192" y="1672872"/>
                </a:cubicBezTo>
                <a:cubicBezTo>
                  <a:pt x="1115709" y="1716999"/>
                  <a:pt x="1156992" y="1748772"/>
                  <a:pt x="1208100" y="1765809"/>
                </a:cubicBezTo>
                <a:cubicBezTo>
                  <a:pt x="1233074" y="1774134"/>
                  <a:pt x="1259728" y="1776136"/>
                  <a:pt x="1285542" y="1781299"/>
                </a:cubicBezTo>
                <a:cubicBezTo>
                  <a:pt x="1301031" y="1776136"/>
                  <a:pt x="1320464" y="1777354"/>
                  <a:pt x="1332008" y="1765809"/>
                </a:cubicBezTo>
                <a:cubicBezTo>
                  <a:pt x="1348335" y="1749481"/>
                  <a:pt x="1351530" y="1723899"/>
                  <a:pt x="1362985" y="1703851"/>
                </a:cubicBezTo>
                <a:cubicBezTo>
                  <a:pt x="1424850" y="1595580"/>
                  <a:pt x="1363949" y="1732419"/>
                  <a:pt x="1424939" y="1579934"/>
                </a:cubicBezTo>
                <a:cubicBezTo>
                  <a:pt x="1430102" y="1543792"/>
                  <a:pt x="1432778" y="1507207"/>
                  <a:pt x="1440427" y="1471508"/>
                </a:cubicBezTo>
                <a:cubicBezTo>
                  <a:pt x="1461571" y="1372830"/>
                  <a:pt x="1475854" y="1362994"/>
                  <a:pt x="1502381" y="1270143"/>
                </a:cubicBezTo>
                <a:cubicBezTo>
                  <a:pt x="1514184" y="1228829"/>
                  <a:pt x="1546638" y="1082047"/>
                  <a:pt x="1564335" y="1037800"/>
                </a:cubicBezTo>
                <a:cubicBezTo>
                  <a:pt x="1571248" y="1020515"/>
                  <a:pt x="1584986" y="1006821"/>
                  <a:pt x="1595312" y="991331"/>
                </a:cubicBezTo>
                <a:cubicBezTo>
                  <a:pt x="1657308" y="774333"/>
                  <a:pt x="1587304" y="970495"/>
                  <a:pt x="1672754" y="820946"/>
                </a:cubicBezTo>
                <a:cubicBezTo>
                  <a:pt x="1680854" y="806770"/>
                  <a:pt x="1680941" y="789082"/>
                  <a:pt x="1688242" y="774478"/>
                </a:cubicBezTo>
                <a:cubicBezTo>
                  <a:pt x="1709806" y="731347"/>
                  <a:pt x="1731429" y="715798"/>
                  <a:pt x="1765685" y="681540"/>
                </a:cubicBezTo>
                <a:cubicBezTo>
                  <a:pt x="1791499" y="691866"/>
                  <a:pt x="1820504" y="696358"/>
                  <a:pt x="1843127" y="712519"/>
                </a:cubicBezTo>
                <a:cubicBezTo>
                  <a:pt x="1880335" y="739098"/>
                  <a:pt x="1898506" y="844400"/>
                  <a:pt x="1905081" y="867415"/>
                </a:cubicBezTo>
                <a:cubicBezTo>
                  <a:pt x="1910244" y="960352"/>
                  <a:pt x="1913147" y="1053443"/>
                  <a:pt x="1920569" y="1146227"/>
                </a:cubicBezTo>
                <a:cubicBezTo>
                  <a:pt x="1927203" y="1229156"/>
                  <a:pt x="1921664" y="1246674"/>
                  <a:pt x="1967035" y="1301122"/>
                </a:cubicBezTo>
                <a:cubicBezTo>
                  <a:pt x="1981057" y="1317950"/>
                  <a:pt x="1994482" y="1336722"/>
                  <a:pt x="2013500" y="1347591"/>
                </a:cubicBezTo>
                <a:cubicBezTo>
                  <a:pt x="2031982" y="1358153"/>
                  <a:pt x="2054803" y="1357918"/>
                  <a:pt x="2075454" y="1363081"/>
                </a:cubicBezTo>
                <a:cubicBezTo>
                  <a:pt x="2152896" y="1357918"/>
                  <a:pt x="2232230" y="1365369"/>
                  <a:pt x="2307781" y="1347591"/>
                </a:cubicBezTo>
                <a:cubicBezTo>
                  <a:pt x="2325902" y="1343327"/>
                  <a:pt x="2329522" y="1317285"/>
                  <a:pt x="2338758" y="1301122"/>
                </a:cubicBezTo>
                <a:cubicBezTo>
                  <a:pt x="2360349" y="1263336"/>
                  <a:pt x="2387435" y="1201549"/>
                  <a:pt x="2400712" y="1161716"/>
                </a:cubicBezTo>
                <a:cubicBezTo>
                  <a:pt x="2407443" y="1141520"/>
                  <a:pt x="2410352" y="1120227"/>
                  <a:pt x="2416200" y="1099758"/>
                </a:cubicBezTo>
                <a:cubicBezTo>
                  <a:pt x="2420685" y="1084059"/>
                  <a:pt x="2426526" y="1068779"/>
                  <a:pt x="2431689" y="1053290"/>
                </a:cubicBezTo>
                <a:cubicBezTo>
                  <a:pt x="2436852" y="1017148"/>
                  <a:pt x="2440018" y="980663"/>
                  <a:pt x="2447177" y="944863"/>
                </a:cubicBezTo>
                <a:cubicBezTo>
                  <a:pt x="2450379" y="928853"/>
                  <a:pt x="2458180" y="914093"/>
                  <a:pt x="2462665" y="898394"/>
                </a:cubicBezTo>
                <a:cubicBezTo>
                  <a:pt x="2468513" y="877925"/>
                  <a:pt x="2472037" y="856827"/>
                  <a:pt x="2478154" y="836436"/>
                </a:cubicBezTo>
                <a:cubicBezTo>
                  <a:pt x="2487537" y="805159"/>
                  <a:pt x="2494528" y="772707"/>
                  <a:pt x="2509131" y="743499"/>
                </a:cubicBezTo>
                <a:cubicBezTo>
                  <a:pt x="2519457" y="722846"/>
                  <a:pt x="2530731" y="702640"/>
                  <a:pt x="2540108" y="681540"/>
                </a:cubicBezTo>
                <a:cubicBezTo>
                  <a:pt x="2551400" y="656132"/>
                  <a:pt x="2558651" y="628962"/>
                  <a:pt x="2571085" y="604093"/>
                </a:cubicBezTo>
                <a:cubicBezTo>
                  <a:pt x="2579410" y="587442"/>
                  <a:pt x="2592196" y="573411"/>
                  <a:pt x="2602062" y="557624"/>
                </a:cubicBezTo>
                <a:cubicBezTo>
                  <a:pt x="2618017" y="532094"/>
                  <a:pt x="2632572" y="505706"/>
                  <a:pt x="2648527" y="480176"/>
                </a:cubicBezTo>
                <a:cubicBezTo>
                  <a:pt x="2658393" y="464389"/>
                  <a:pt x="2670268" y="449870"/>
                  <a:pt x="2679504" y="433707"/>
                </a:cubicBezTo>
                <a:cubicBezTo>
                  <a:pt x="2690959" y="413659"/>
                  <a:pt x="2699026" y="391797"/>
                  <a:pt x="2710481" y="371749"/>
                </a:cubicBezTo>
                <a:cubicBezTo>
                  <a:pt x="2798045" y="218503"/>
                  <a:pt x="2678831" y="450546"/>
                  <a:pt x="2772435" y="263322"/>
                </a:cubicBezTo>
                <a:cubicBezTo>
                  <a:pt x="2797873" y="161558"/>
                  <a:pt x="2771362" y="238093"/>
                  <a:pt x="2818900" y="154895"/>
                </a:cubicBezTo>
                <a:cubicBezTo>
                  <a:pt x="2830355" y="134847"/>
                  <a:pt x="2836457" y="111727"/>
                  <a:pt x="2849877" y="92937"/>
                </a:cubicBezTo>
                <a:cubicBezTo>
                  <a:pt x="2868908" y="66292"/>
                  <a:pt x="2912618" y="30586"/>
                  <a:pt x="2942808" y="15490"/>
                </a:cubicBezTo>
                <a:cubicBezTo>
                  <a:pt x="2957410" y="8188"/>
                  <a:pt x="2973785" y="5163"/>
                  <a:pt x="2989273" y="0"/>
                </a:cubicBezTo>
                <a:cubicBezTo>
                  <a:pt x="3004762" y="5163"/>
                  <a:pt x="3024195" y="3945"/>
                  <a:pt x="3035739" y="15490"/>
                </a:cubicBezTo>
                <a:cubicBezTo>
                  <a:pt x="3043175" y="22926"/>
                  <a:pt x="3066543" y="123343"/>
                  <a:pt x="3066715" y="123916"/>
                </a:cubicBezTo>
                <a:cubicBezTo>
                  <a:pt x="3111067" y="271769"/>
                  <a:pt x="3089887" y="166238"/>
                  <a:pt x="3128669" y="340770"/>
                </a:cubicBezTo>
                <a:cubicBezTo>
                  <a:pt x="3198963" y="657116"/>
                  <a:pt x="3132668" y="387749"/>
                  <a:pt x="3175135" y="557624"/>
                </a:cubicBezTo>
                <a:cubicBezTo>
                  <a:pt x="3180298" y="722846"/>
                  <a:pt x="3181454" y="888242"/>
                  <a:pt x="3190623" y="1053290"/>
                </a:cubicBezTo>
                <a:cubicBezTo>
                  <a:pt x="3193473" y="1104600"/>
                  <a:pt x="3209530" y="1133016"/>
                  <a:pt x="3252577" y="1161716"/>
                </a:cubicBezTo>
                <a:cubicBezTo>
                  <a:pt x="3266161" y="1170773"/>
                  <a:pt x="3283755" y="1171473"/>
                  <a:pt x="3299042" y="1177206"/>
                </a:cubicBezTo>
                <a:cubicBezTo>
                  <a:pt x="3325075" y="1186969"/>
                  <a:pt x="3350671" y="1197859"/>
                  <a:pt x="3376485" y="1208185"/>
                </a:cubicBezTo>
                <a:cubicBezTo>
                  <a:pt x="3433276" y="1192695"/>
                  <a:pt x="3500099" y="1197475"/>
                  <a:pt x="3546858" y="1161716"/>
                </a:cubicBezTo>
                <a:cubicBezTo>
                  <a:pt x="3606390" y="1116189"/>
                  <a:pt x="3651093" y="968721"/>
                  <a:pt x="3686254" y="898394"/>
                </a:cubicBezTo>
                <a:cubicBezTo>
                  <a:pt x="3699717" y="871466"/>
                  <a:pt x="3719256" y="847874"/>
                  <a:pt x="3732719" y="820946"/>
                </a:cubicBezTo>
                <a:cubicBezTo>
                  <a:pt x="3745153" y="796077"/>
                  <a:pt x="3752404" y="768907"/>
                  <a:pt x="3763696" y="743499"/>
                </a:cubicBezTo>
                <a:cubicBezTo>
                  <a:pt x="3783326" y="699328"/>
                  <a:pt x="3806412" y="654310"/>
                  <a:pt x="3841138" y="619582"/>
                </a:cubicBezTo>
                <a:cubicBezTo>
                  <a:pt x="3864514" y="596205"/>
                  <a:pt x="3892767" y="578277"/>
                  <a:pt x="3918581" y="557624"/>
                </a:cubicBezTo>
                <a:cubicBezTo>
                  <a:pt x="3980535" y="567950"/>
                  <a:pt x="4046126" y="565275"/>
                  <a:pt x="4104442" y="588603"/>
                </a:cubicBezTo>
                <a:cubicBezTo>
                  <a:pt x="4131340" y="599363"/>
                  <a:pt x="4169257" y="689786"/>
                  <a:pt x="4181885" y="712519"/>
                </a:cubicBezTo>
                <a:cubicBezTo>
                  <a:pt x="4218938" y="779220"/>
                  <a:pt x="4265768" y="840269"/>
                  <a:pt x="4290304" y="913884"/>
                </a:cubicBezTo>
                <a:cubicBezTo>
                  <a:pt x="4311678" y="978013"/>
                  <a:pt x="4296736" y="946767"/>
                  <a:pt x="4336769" y="1006821"/>
                </a:cubicBezTo>
                <a:cubicBezTo>
                  <a:pt x="4357420" y="996495"/>
                  <a:pt x="4382397" y="992169"/>
                  <a:pt x="4398723" y="975842"/>
                </a:cubicBezTo>
                <a:cubicBezTo>
                  <a:pt x="4416611" y="957953"/>
                  <a:pt x="4451859" y="852309"/>
                  <a:pt x="4460677" y="836436"/>
                </a:cubicBezTo>
                <a:cubicBezTo>
                  <a:pt x="4494580" y="775407"/>
                  <a:pt x="4502775" y="777389"/>
                  <a:pt x="4553608" y="743499"/>
                </a:cubicBezTo>
                <a:cubicBezTo>
                  <a:pt x="4715052" y="824226"/>
                  <a:pt x="4513866" y="709307"/>
                  <a:pt x="4739469" y="991331"/>
                </a:cubicBezTo>
                <a:cubicBezTo>
                  <a:pt x="4824729" y="1097913"/>
                  <a:pt x="4767341" y="1042220"/>
                  <a:pt x="4847888" y="1099758"/>
                </a:cubicBezTo>
                <a:cubicBezTo>
                  <a:pt x="4868894" y="1114763"/>
                  <a:pt x="4886252" y="1135742"/>
                  <a:pt x="4909842" y="1146227"/>
                </a:cubicBezTo>
                <a:cubicBezTo>
                  <a:pt x="4933898" y="1156919"/>
                  <a:pt x="4961471" y="1156553"/>
                  <a:pt x="4987285" y="1161716"/>
                </a:cubicBezTo>
                <a:cubicBezTo>
                  <a:pt x="5023425" y="1130737"/>
                  <a:pt x="5067836" y="1107368"/>
                  <a:pt x="5095704" y="1068779"/>
                </a:cubicBezTo>
                <a:cubicBezTo>
                  <a:pt x="5136259" y="1012622"/>
                  <a:pt x="5139656" y="931889"/>
                  <a:pt x="5188635" y="882905"/>
                </a:cubicBezTo>
                <a:cubicBezTo>
                  <a:pt x="5204123" y="867415"/>
                  <a:pt x="5221078" y="853264"/>
                  <a:pt x="5235100" y="836436"/>
                </a:cubicBezTo>
                <a:cubicBezTo>
                  <a:pt x="5288989" y="771763"/>
                  <a:pt x="5236264" y="799905"/>
                  <a:pt x="5312542" y="774478"/>
                </a:cubicBezTo>
                <a:cubicBezTo>
                  <a:pt x="5398767" y="780637"/>
                  <a:pt x="5507412" y="752507"/>
                  <a:pt x="5575846" y="820946"/>
                </a:cubicBezTo>
                <a:cubicBezTo>
                  <a:pt x="5589009" y="834110"/>
                  <a:pt x="5597587" y="851252"/>
                  <a:pt x="5606823" y="867415"/>
                </a:cubicBezTo>
                <a:cubicBezTo>
                  <a:pt x="5618278" y="887463"/>
                  <a:pt x="5627474" y="908720"/>
                  <a:pt x="5637800" y="929373"/>
                </a:cubicBezTo>
                <a:cubicBezTo>
                  <a:pt x="5658297" y="1011367"/>
                  <a:pt x="5653288" y="970043"/>
                  <a:pt x="5653288" y="105329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579823" y="3717032"/>
            <a:ext cx="6071477" cy="1781298"/>
          </a:xfrm>
          <a:custGeom>
            <a:avLst/>
            <a:gdLst>
              <a:gd name="connsiteX0" fmla="*/ 0 w 6071477"/>
              <a:gd name="connsiteY0" fmla="*/ 1781298 h 1781298"/>
              <a:gd name="connsiteX1" fmla="*/ 0 w 6071477"/>
              <a:gd name="connsiteY1" fmla="*/ 1781298 h 1781298"/>
              <a:gd name="connsiteX2" fmla="*/ 170373 w 6071477"/>
              <a:gd name="connsiteY2" fmla="*/ 1471507 h 1781298"/>
              <a:gd name="connsiteX3" fmla="*/ 201350 w 6071477"/>
              <a:gd name="connsiteY3" fmla="*/ 1409549 h 1781298"/>
              <a:gd name="connsiteX4" fmla="*/ 247815 w 6071477"/>
              <a:gd name="connsiteY4" fmla="*/ 1239164 h 1781298"/>
              <a:gd name="connsiteX5" fmla="*/ 278792 w 6071477"/>
              <a:gd name="connsiteY5" fmla="*/ 1192695 h 1781298"/>
              <a:gd name="connsiteX6" fmla="*/ 294281 w 6071477"/>
              <a:gd name="connsiteY6" fmla="*/ 1115248 h 1781298"/>
              <a:gd name="connsiteX7" fmla="*/ 309769 w 6071477"/>
              <a:gd name="connsiteY7" fmla="*/ 1068779 h 1781298"/>
              <a:gd name="connsiteX8" fmla="*/ 325258 w 6071477"/>
              <a:gd name="connsiteY8" fmla="*/ 278812 h 1781298"/>
              <a:gd name="connsiteX9" fmla="*/ 371723 w 6071477"/>
              <a:gd name="connsiteY9" fmla="*/ 1068779 h 1781298"/>
              <a:gd name="connsiteX10" fmla="*/ 387212 w 6071477"/>
              <a:gd name="connsiteY10" fmla="*/ 1161716 h 1781298"/>
              <a:gd name="connsiteX11" fmla="*/ 433677 w 6071477"/>
              <a:gd name="connsiteY11" fmla="*/ 1223674 h 1781298"/>
              <a:gd name="connsiteX12" fmla="*/ 495631 w 6071477"/>
              <a:gd name="connsiteY12" fmla="*/ 1316612 h 1781298"/>
              <a:gd name="connsiteX13" fmla="*/ 526608 w 6071477"/>
              <a:gd name="connsiteY13" fmla="*/ 1363080 h 1781298"/>
              <a:gd name="connsiteX14" fmla="*/ 557585 w 6071477"/>
              <a:gd name="connsiteY14" fmla="*/ 1394060 h 1781298"/>
              <a:gd name="connsiteX15" fmla="*/ 619538 w 6071477"/>
              <a:gd name="connsiteY15" fmla="*/ 1502486 h 1781298"/>
              <a:gd name="connsiteX16" fmla="*/ 727958 w 6071477"/>
              <a:gd name="connsiteY16" fmla="*/ 1610913 h 1781298"/>
              <a:gd name="connsiteX17" fmla="*/ 774423 w 6071477"/>
              <a:gd name="connsiteY17" fmla="*/ 1657382 h 1781298"/>
              <a:gd name="connsiteX18" fmla="*/ 820888 w 6071477"/>
              <a:gd name="connsiteY18" fmla="*/ 1703851 h 1781298"/>
              <a:gd name="connsiteX19" fmla="*/ 867354 w 6071477"/>
              <a:gd name="connsiteY19" fmla="*/ 1734830 h 1781298"/>
              <a:gd name="connsiteX20" fmla="*/ 1022238 w 6071477"/>
              <a:gd name="connsiteY20" fmla="*/ 1719340 h 1781298"/>
              <a:gd name="connsiteX21" fmla="*/ 1084192 w 6071477"/>
              <a:gd name="connsiteY21" fmla="*/ 1641892 h 1781298"/>
              <a:gd name="connsiteX22" fmla="*/ 1115169 w 6071477"/>
              <a:gd name="connsiteY22" fmla="*/ 1595424 h 1781298"/>
              <a:gd name="connsiteX23" fmla="*/ 1192611 w 6071477"/>
              <a:gd name="connsiteY23" fmla="*/ 1440528 h 1781298"/>
              <a:gd name="connsiteX24" fmla="*/ 1223588 w 6071477"/>
              <a:gd name="connsiteY24" fmla="*/ 1301122 h 1781298"/>
              <a:gd name="connsiteX25" fmla="*/ 1254565 w 6071477"/>
              <a:gd name="connsiteY25" fmla="*/ 1192695 h 1781298"/>
              <a:gd name="connsiteX26" fmla="*/ 1270054 w 6071477"/>
              <a:gd name="connsiteY26" fmla="*/ 1099758 h 1781298"/>
              <a:gd name="connsiteX27" fmla="*/ 1285542 w 6071477"/>
              <a:gd name="connsiteY27" fmla="*/ 1037800 h 1781298"/>
              <a:gd name="connsiteX28" fmla="*/ 1301031 w 6071477"/>
              <a:gd name="connsiteY28" fmla="*/ 960352 h 1781298"/>
              <a:gd name="connsiteX29" fmla="*/ 1316519 w 6071477"/>
              <a:gd name="connsiteY29" fmla="*/ 913883 h 1781298"/>
              <a:gd name="connsiteX30" fmla="*/ 1362985 w 6071477"/>
              <a:gd name="connsiteY30" fmla="*/ 758988 h 1781298"/>
              <a:gd name="connsiteX31" fmla="*/ 1393961 w 6071477"/>
              <a:gd name="connsiteY31" fmla="*/ 712519 h 1781298"/>
              <a:gd name="connsiteX32" fmla="*/ 1455915 w 6071477"/>
              <a:gd name="connsiteY32" fmla="*/ 728009 h 1781298"/>
              <a:gd name="connsiteX33" fmla="*/ 1486892 w 6071477"/>
              <a:gd name="connsiteY33" fmla="*/ 820946 h 1781298"/>
              <a:gd name="connsiteX34" fmla="*/ 1517869 w 6071477"/>
              <a:gd name="connsiteY34" fmla="*/ 1347591 h 1781298"/>
              <a:gd name="connsiteX35" fmla="*/ 1533358 w 6071477"/>
              <a:gd name="connsiteY35" fmla="*/ 1394060 h 1781298"/>
              <a:gd name="connsiteX36" fmla="*/ 1564335 w 6071477"/>
              <a:gd name="connsiteY36" fmla="*/ 1440528 h 1781298"/>
              <a:gd name="connsiteX37" fmla="*/ 1579823 w 6071477"/>
              <a:gd name="connsiteY37" fmla="*/ 1486997 h 1781298"/>
              <a:gd name="connsiteX38" fmla="*/ 1672754 w 6071477"/>
              <a:gd name="connsiteY38" fmla="*/ 1533466 h 1781298"/>
              <a:gd name="connsiteX39" fmla="*/ 2199361 w 6071477"/>
              <a:gd name="connsiteY39" fmla="*/ 1517976 h 1781298"/>
              <a:gd name="connsiteX40" fmla="*/ 2400711 w 6071477"/>
              <a:gd name="connsiteY40" fmla="*/ 1502486 h 1781298"/>
              <a:gd name="connsiteX41" fmla="*/ 2431688 w 6071477"/>
              <a:gd name="connsiteY41" fmla="*/ 1440528 h 1781298"/>
              <a:gd name="connsiteX42" fmla="*/ 2447177 w 6071477"/>
              <a:gd name="connsiteY42" fmla="*/ 1363080 h 1781298"/>
              <a:gd name="connsiteX43" fmla="*/ 2478154 w 6071477"/>
              <a:gd name="connsiteY43" fmla="*/ 1285633 h 1781298"/>
              <a:gd name="connsiteX44" fmla="*/ 2524619 w 6071477"/>
              <a:gd name="connsiteY44" fmla="*/ 975842 h 1781298"/>
              <a:gd name="connsiteX45" fmla="*/ 2540108 w 6071477"/>
              <a:gd name="connsiteY45" fmla="*/ 898394 h 1781298"/>
              <a:gd name="connsiteX46" fmla="*/ 2571084 w 6071477"/>
              <a:gd name="connsiteY46" fmla="*/ 635071 h 1781298"/>
              <a:gd name="connsiteX47" fmla="*/ 2586573 w 6071477"/>
              <a:gd name="connsiteY47" fmla="*/ 557624 h 1781298"/>
              <a:gd name="connsiteX48" fmla="*/ 2602061 w 6071477"/>
              <a:gd name="connsiteY48" fmla="*/ 387239 h 1781298"/>
              <a:gd name="connsiteX49" fmla="*/ 2664015 w 6071477"/>
              <a:gd name="connsiteY49" fmla="*/ 15489 h 1781298"/>
              <a:gd name="connsiteX50" fmla="*/ 2710481 w 6071477"/>
              <a:gd name="connsiteY50" fmla="*/ 0 h 1781298"/>
              <a:gd name="connsiteX51" fmla="*/ 2664015 w 6071477"/>
              <a:gd name="connsiteY51" fmla="*/ 139406 h 1781298"/>
              <a:gd name="connsiteX52" fmla="*/ 2602061 w 6071477"/>
              <a:gd name="connsiteY52" fmla="*/ 526645 h 1781298"/>
              <a:gd name="connsiteX53" fmla="*/ 2633038 w 6071477"/>
              <a:gd name="connsiteY53" fmla="*/ 1053289 h 1781298"/>
              <a:gd name="connsiteX54" fmla="*/ 2648527 w 6071477"/>
              <a:gd name="connsiteY54" fmla="*/ 1130737 h 1781298"/>
              <a:gd name="connsiteX55" fmla="*/ 2679504 w 6071477"/>
              <a:gd name="connsiteY55" fmla="*/ 1192695 h 1781298"/>
              <a:gd name="connsiteX56" fmla="*/ 2756946 w 6071477"/>
              <a:gd name="connsiteY56" fmla="*/ 1301122 h 1781298"/>
              <a:gd name="connsiteX57" fmla="*/ 2787923 w 6071477"/>
              <a:gd name="connsiteY57" fmla="*/ 1347591 h 1781298"/>
              <a:gd name="connsiteX58" fmla="*/ 2896342 w 6071477"/>
              <a:gd name="connsiteY58" fmla="*/ 1409549 h 1781298"/>
              <a:gd name="connsiteX59" fmla="*/ 3020250 w 6071477"/>
              <a:gd name="connsiteY59" fmla="*/ 1456018 h 1781298"/>
              <a:gd name="connsiteX60" fmla="*/ 3562346 w 6071477"/>
              <a:gd name="connsiteY60" fmla="*/ 1440528 h 1781298"/>
              <a:gd name="connsiteX61" fmla="*/ 3639788 w 6071477"/>
              <a:gd name="connsiteY61" fmla="*/ 1363080 h 1781298"/>
              <a:gd name="connsiteX62" fmla="*/ 3670765 w 6071477"/>
              <a:gd name="connsiteY62" fmla="*/ 1084268 h 1781298"/>
              <a:gd name="connsiteX63" fmla="*/ 3701742 w 6071477"/>
              <a:gd name="connsiteY63" fmla="*/ 991331 h 1781298"/>
              <a:gd name="connsiteX64" fmla="*/ 3748207 w 6071477"/>
              <a:gd name="connsiteY64" fmla="*/ 867415 h 1781298"/>
              <a:gd name="connsiteX65" fmla="*/ 3779184 w 6071477"/>
              <a:gd name="connsiteY65" fmla="*/ 1239164 h 1781298"/>
              <a:gd name="connsiteX66" fmla="*/ 3810161 w 6071477"/>
              <a:gd name="connsiteY66" fmla="*/ 1425039 h 1781298"/>
              <a:gd name="connsiteX67" fmla="*/ 3903092 w 6071477"/>
              <a:gd name="connsiteY67" fmla="*/ 1502486 h 1781298"/>
              <a:gd name="connsiteX68" fmla="*/ 4352257 w 6071477"/>
              <a:gd name="connsiteY68" fmla="*/ 1456018 h 1781298"/>
              <a:gd name="connsiteX69" fmla="*/ 4429700 w 6071477"/>
              <a:gd name="connsiteY69" fmla="*/ 1347591 h 1781298"/>
              <a:gd name="connsiteX70" fmla="*/ 4445188 w 6071477"/>
              <a:gd name="connsiteY70" fmla="*/ 1409549 h 1781298"/>
              <a:gd name="connsiteX71" fmla="*/ 4522631 w 6071477"/>
              <a:gd name="connsiteY71" fmla="*/ 1517976 h 1781298"/>
              <a:gd name="connsiteX72" fmla="*/ 4987284 w 6071477"/>
              <a:gd name="connsiteY72" fmla="*/ 1486997 h 1781298"/>
              <a:gd name="connsiteX73" fmla="*/ 5033750 w 6071477"/>
              <a:gd name="connsiteY73" fmla="*/ 1471507 h 1781298"/>
              <a:gd name="connsiteX74" fmla="*/ 5111192 w 6071477"/>
              <a:gd name="connsiteY74" fmla="*/ 1456018 h 1781298"/>
              <a:gd name="connsiteX75" fmla="*/ 5173146 w 6071477"/>
              <a:gd name="connsiteY75" fmla="*/ 1440528 h 1781298"/>
              <a:gd name="connsiteX76" fmla="*/ 5235100 w 6071477"/>
              <a:gd name="connsiteY76" fmla="*/ 1316612 h 1781298"/>
              <a:gd name="connsiteX77" fmla="*/ 5281565 w 6071477"/>
              <a:gd name="connsiteY77" fmla="*/ 1115248 h 1781298"/>
              <a:gd name="connsiteX78" fmla="*/ 5297054 w 6071477"/>
              <a:gd name="connsiteY78" fmla="*/ 991331 h 1781298"/>
              <a:gd name="connsiteX79" fmla="*/ 5312542 w 6071477"/>
              <a:gd name="connsiteY79" fmla="*/ 1037800 h 1781298"/>
              <a:gd name="connsiteX80" fmla="*/ 5343519 w 6071477"/>
              <a:gd name="connsiteY80" fmla="*/ 1161716 h 1781298"/>
              <a:gd name="connsiteX81" fmla="*/ 5359007 w 6071477"/>
              <a:gd name="connsiteY81" fmla="*/ 1316612 h 1781298"/>
              <a:gd name="connsiteX82" fmla="*/ 5374496 w 6071477"/>
              <a:gd name="connsiteY82" fmla="*/ 1363080 h 1781298"/>
              <a:gd name="connsiteX83" fmla="*/ 5389984 w 6071477"/>
              <a:gd name="connsiteY83" fmla="*/ 1440528 h 1781298"/>
              <a:gd name="connsiteX84" fmla="*/ 5405473 w 6071477"/>
              <a:gd name="connsiteY84" fmla="*/ 1548955 h 1781298"/>
              <a:gd name="connsiteX85" fmla="*/ 5482915 w 6071477"/>
              <a:gd name="connsiteY85" fmla="*/ 1626403 h 1781298"/>
              <a:gd name="connsiteX86" fmla="*/ 5529380 w 6071477"/>
              <a:gd name="connsiteY86" fmla="*/ 1641892 h 1781298"/>
              <a:gd name="connsiteX87" fmla="*/ 5823661 w 6071477"/>
              <a:gd name="connsiteY87" fmla="*/ 1626403 h 1781298"/>
              <a:gd name="connsiteX88" fmla="*/ 5870127 w 6071477"/>
              <a:gd name="connsiteY88" fmla="*/ 1610913 h 1781298"/>
              <a:gd name="connsiteX89" fmla="*/ 5978546 w 6071477"/>
              <a:gd name="connsiteY89" fmla="*/ 1595424 h 1781298"/>
              <a:gd name="connsiteX90" fmla="*/ 6071477 w 6071477"/>
              <a:gd name="connsiteY90" fmla="*/ 1579934 h 178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6071477" h="1781298">
                <a:moveTo>
                  <a:pt x="0" y="1781298"/>
                </a:moveTo>
                <a:lnTo>
                  <a:pt x="0" y="1781298"/>
                </a:lnTo>
                <a:cubicBezTo>
                  <a:pt x="122631" y="1576899"/>
                  <a:pt x="66003" y="1680262"/>
                  <a:pt x="170373" y="1471507"/>
                </a:cubicBezTo>
                <a:lnTo>
                  <a:pt x="201350" y="1409549"/>
                </a:lnTo>
                <a:cubicBezTo>
                  <a:pt x="209662" y="1367983"/>
                  <a:pt x="225356" y="1272855"/>
                  <a:pt x="247815" y="1239164"/>
                </a:cubicBezTo>
                <a:lnTo>
                  <a:pt x="278792" y="1192695"/>
                </a:lnTo>
                <a:cubicBezTo>
                  <a:pt x="283955" y="1166879"/>
                  <a:pt x="287896" y="1140789"/>
                  <a:pt x="294281" y="1115248"/>
                </a:cubicBezTo>
                <a:cubicBezTo>
                  <a:pt x="298241" y="1099408"/>
                  <a:pt x="309165" y="1085095"/>
                  <a:pt x="309769" y="1068779"/>
                </a:cubicBezTo>
                <a:cubicBezTo>
                  <a:pt x="319516" y="805586"/>
                  <a:pt x="320095" y="542134"/>
                  <a:pt x="325258" y="278812"/>
                </a:cubicBezTo>
                <a:cubicBezTo>
                  <a:pt x="346683" y="1178758"/>
                  <a:pt x="292639" y="673338"/>
                  <a:pt x="371723" y="1068779"/>
                </a:cubicBezTo>
                <a:cubicBezTo>
                  <a:pt x="377882" y="1099575"/>
                  <a:pt x="375549" y="1132556"/>
                  <a:pt x="387212" y="1161716"/>
                </a:cubicBezTo>
                <a:cubicBezTo>
                  <a:pt x="396799" y="1185685"/>
                  <a:pt x="418874" y="1202525"/>
                  <a:pt x="433677" y="1223674"/>
                </a:cubicBezTo>
                <a:cubicBezTo>
                  <a:pt x="455027" y="1254176"/>
                  <a:pt x="474980" y="1285633"/>
                  <a:pt x="495631" y="1316612"/>
                </a:cubicBezTo>
                <a:cubicBezTo>
                  <a:pt x="505957" y="1332101"/>
                  <a:pt x="513445" y="1349916"/>
                  <a:pt x="526608" y="1363080"/>
                </a:cubicBezTo>
                <a:cubicBezTo>
                  <a:pt x="536934" y="1373407"/>
                  <a:pt x="549485" y="1381909"/>
                  <a:pt x="557585" y="1394060"/>
                </a:cubicBezTo>
                <a:cubicBezTo>
                  <a:pt x="593104" y="1447342"/>
                  <a:pt x="578804" y="1457223"/>
                  <a:pt x="619538" y="1502486"/>
                </a:cubicBezTo>
                <a:cubicBezTo>
                  <a:pt x="653728" y="1540478"/>
                  <a:pt x="691818" y="1574771"/>
                  <a:pt x="727958" y="1610913"/>
                </a:cubicBezTo>
                <a:lnTo>
                  <a:pt x="774423" y="1657382"/>
                </a:lnTo>
                <a:cubicBezTo>
                  <a:pt x="789911" y="1672872"/>
                  <a:pt x="802662" y="1691700"/>
                  <a:pt x="820888" y="1703851"/>
                </a:cubicBezTo>
                <a:lnTo>
                  <a:pt x="867354" y="1734830"/>
                </a:lnTo>
                <a:cubicBezTo>
                  <a:pt x="918982" y="1729667"/>
                  <a:pt x="974548" y="1739780"/>
                  <a:pt x="1022238" y="1719340"/>
                </a:cubicBezTo>
                <a:cubicBezTo>
                  <a:pt x="1052624" y="1706316"/>
                  <a:pt x="1064357" y="1668340"/>
                  <a:pt x="1084192" y="1641892"/>
                </a:cubicBezTo>
                <a:cubicBezTo>
                  <a:pt x="1095361" y="1626999"/>
                  <a:pt x="1105303" y="1611210"/>
                  <a:pt x="1115169" y="1595424"/>
                </a:cubicBezTo>
                <a:cubicBezTo>
                  <a:pt x="1156746" y="1528897"/>
                  <a:pt x="1168181" y="1513823"/>
                  <a:pt x="1192611" y="1440528"/>
                </a:cubicBezTo>
                <a:cubicBezTo>
                  <a:pt x="1208516" y="1392809"/>
                  <a:pt x="1211307" y="1350249"/>
                  <a:pt x="1223588" y="1301122"/>
                </a:cubicBezTo>
                <a:cubicBezTo>
                  <a:pt x="1232704" y="1264656"/>
                  <a:pt x="1246113" y="1229321"/>
                  <a:pt x="1254565" y="1192695"/>
                </a:cubicBezTo>
                <a:cubicBezTo>
                  <a:pt x="1261627" y="1162093"/>
                  <a:pt x="1263895" y="1130554"/>
                  <a:pt x="1270054" y="1099758"/>
                </a:cubicBezTo>
                <a:cubicBezTo>
                  <a:pt x="1274229" y="1078883"/>
                  <a:pt x="1280924" y="1058581"/>
                  <a:pt x="1285542" y="1037800"/>
                </a:cubicBezTo>
                <a:cubicBezTo>
                  <a:pt x="1291253" y="1012100"/>
                  <a:pt x="1294646" y="985893"/>
                  <a:pt x="1301031" y="960352"/>
                </a:cubicBezTo>
                <a:cubicBezTo>
                  <a:pt x="1304991" y="944512"/>
                  <a:pt x="1312034" y="929582"/>
                  <a:pt x="1316519" y="913883"/>
                </a:cubicBezTo>
                <a:cubicBezTo>
                  <a:pt x="1327341" y="876002"/>
                  <a:pt x="1344583" y="786594"/>
                  <a:pt x="1362985" y="758988"/>
                </a:cubicBezTo>
                <a:lnTo>
                  <a:pt x="1393961" y="712519"/>
                </a:lnTo>
                <a:cubicBezTo>
                  <a:pt x="1414612" y="717682"/>
                  <a:pt x="1442062" y="711846"/>
                  <a:pt x="1455915" y="728009"/>
                </a:cubicBezTo>
                <a:cubicBezTo>
                  <a:pt x="1477165" y="752803"/>
                  <a:pt x="1486892" y="820946"/>
                  <a:pt x="1486892" y="820946"/>
                </a:cubicBezTo>
                <a:cubicBezTo>
                  <a:pt x="1493073" y="1000203"/>
                  <a:pt x="1474797" y="1175289"/>
                  <a:pt x="1517869" y="1347591"/>
                </a:cubicBezTo>
                <a:cubicBezTo>
                  <a:pt x="1521829" y="1363431"/>
                  <a:pt x="1526056" y="1379456"/>
                  <a:pt x="1533358" y="1394060"/>
                </a:cubicBezTo>
                <a:cubicBezTo>
                  <a:pt x="1541683" y="1410710"/>
                  <a:pt x="1554009" y="1425039"/>
                  <a:pt x="1564335" y="1440528"/>
                </a:cubicBezTo>
                <a:cubicBezTo>
                  <a:pt x="1569498" y="1456018"/>
                  <a:pt x="1569624" y="1474247"/>
                  <a:pt x="1579823" y="1486997"/>
                </a:cubicBezTo>
                <a:cubicBezTo>
                  <a:pt x="1601659" y="1514294"/>
                  <a:pt x="1642144" y="1523262"/>
                  <a:pt x="1672754" y="1533466"/>
                </a:cubicBezTo>
                <a:lnTo>
                  <a:pt x="2199361" y="1517976"/>
                </a:lnTo>
                <a:cubicBezTo>
                  <a:pt x="2266615" y="1515114"/>
                  <a:pt x="2336851" y="1523774"/>
                  <a:pt x="2400711" y="1502486"/>
                </a:cubicBezTo>
                <a:cubicBezTo>
                  <a:pt x="2422616" y="1495184"/>
                  <a:pt x="2421362" y="1461181"/>
                  <a:pt x="2431688" y="1440528"/>
                </a:cubicBezTo>
                <a:cubicBezTo>
                  <a:pt x="2436851" y="1414712"/>
                  <a:pt x="2439612" y="1388297"/>
                  <a:pt x="2447177" y="1363080"/>
                </a:cubicBezTo>
                <a:cubicBezTo>
                  <a:pt x="2455166" y="1336448"/>
                  <a:pt x="2471786" y="1312698"/>
                  <a:pt x="2478154" y="1285633"/>
                </a:cubicBezTo>
                <a:cubicBezTo>
                  <a:pt x="2509979" y="1150368"/>
                  <a:pt x="2505314" y="1101335"/>
                  <a:pt x="2524619" y="975842"/>
                </a:cubicBezTo>
                <a:cubicBezTo>
                  <a:pt x="2528622" y="949821"/>
                  <a:pt x="2536385" y="924457"/>
                  <a:pt x="2540108" y="898394"/>
                </a:cubicBezTo>
                <a:cubicBezTo>
                  <a:pt x="2568801" y="697527"/>
                  <a:pt x="2542133" y="823267"/>
                  <a:pt x="2571084" y="635071"/>
                </a:cubicBezTo>
                <a:cubicBezTo>
                  <a:pt x="2575087" y="609050"/>
                  <a:pt x="2581410" y="583440"/>
                  <a:pt x="2586573" y="557624"/>
                </a:cubicBezTo>
                <a:cubicBezTo>
                  <a:pt x="2591736" y="500829"/>
                  <a:pt x="2598611" y="444164"/>
                  <a:pt x="2602061" y="387239"/>
                </a:cubicBezTo>
                <a:cubicBezTo>
                  <a:pt x="2615032" y="173195"/>
                  <a:pt x="2523492" y="85754"/>
                  <a:pt x="2664015" y="15489"/>
                </a:cubicBezTo>
                <a:cubicBezTo>
                  <a:pt x="2678618" y="8187"/>
                  <a:pt x="2694992" y="5163"/>
                  <a:pt x="2710481" y="0"/>
                </a:cubicBezTo>
                <a:cubicBezTo>
                  <a:pt x="2694992" y="46469"/>
                  <a:pt x="2670942" y="90916"/>
                  <a:pt x="2664015" y="139406"/>
                </a:cubicBezTo>
                <a:cubicBezTo>
                  <a:pt x="2624875" y="413405"/>
                  <a:pt x="2646099" y="284419"/>
                  <a:pt x="2602061" y="526645"/>
                </a:cubicBezTo>
                <a:cubicBezTo>
                  <a:pt x="2612387" y="702193"/>
                  <a:pt x="2619552" y="877956"/>
                  <a:pt x="2633038" y="1053289"/>
                </a:cubicBezTo>
                <a:cubicBezTo>
                  <a:pt x="2635057" y="1079539"/>
                  <a:pt x="2640202" y="1105761"/>
                  <a:pt x="2648527" y="1130737"/>
                </a:cubicBezTo>
                <a:cubicBezTo>
                  <a:pt x="2655828" y="1152642"/>
                  <a:pt x="2669178" y="1172042"/>
                  <a:pt x="2679504" y="1192695"/>
                </a:cubicBezTo>
                <a:cubicBezTo>
                  <a:pt x="2706680" y="1301412"/>
                  <a:pt x="2671380" y="1215550"/>
                  <a:pt x="2756946" y="1301122"/>
                </a:cubicBezTo>
                <a:cubicBezTo>
                  <a:pt x="2770109" y="1314286"/>
                  <a:pt x="2774760" y="1334427"/>
                  <a:pt x="2787923" y="1347591"/>
                </a:cubicBezTo>
                <a:cubicBezTo>
                  <a:pt x="2813080" y="1372750"/>
                  <a:pt x="2867996" y="1393350"/>
                  <a:pt x="2896342" y="1409549"/>
                </a:cubicBezTo>
                <a:cubicBezTo>
                  <a:pt x="2982242" y="1458638"/>
                  <a:pt x="2899763" y="1431918"/>
                  <a:pt x="3020250" y="1456018"/>
                </a:cubicBezTo>
                <a:lnTo>
                  <a:pt x="3562346" y="1440528"/>
                </a:lnTo>
                <a:cubicBezTo>
                  <a:pt x="3598450" y="1435112"/>
                  <a:pt x="3639788" y="1363080"/>
                  <a:pt x="3639788" y="1363080"/>
                </a:cubicBezTo>
                <a:cubicBezTo>
                  <a:pt x="3650114" y="1270143"/>
                  <a:pt x="3641197" y="1172979"/>
                  <a:pt x="3670765" y="1084268"/>
                </a:cubicBezTo>
                <a:cubicBezTo>
                  <a:pt x="3681091" y="1053289"/>
                  <a:pt x="3689615" y="1021650"/>
                  <a:pt x="3701742" y="991331"/>
                </a:cubicBezTo>
                <a:cubicBezTo>
                  <a:pt x="3738782" y="898724"/>
                  <a:pt x="3723927" y="940261"/>
                  <a:pt x="3748207" y="867415"/>
                </a:cubicBezTo>
                <a:cubicBezTo>
                  <a:pt x="3769377" y="1227325"/>
                  <a:pt x="3749794" y="1018722"/>
                  <a:pt x="3779184" y="1239164"/>
                </a:cubicBezTo>
                <a:cubicBezTo>
                  <a:pt x="3779313" y="1240131"/>
                  <a:pt x="3793784" y="1396377"/>
                  <a:pt x="3810161" y="1425039"/>
                </a:cubicBezTo>
                <a:cubicBezTo>
                  <a:pt x="3828507" y="1457146"/>
                  <a:pt x="3873485" y="1482746"/>
                  <a:pt x="3903092" y="1502486"/>
                </a:cubicBezTo>
                <a:cubicBezTo>
                  <a:pt x="4196765" y="1460530"/>
                  <a:pt x="4047079" y="1476364"/>
                  <a:pt x="4352257" y="1456018"/>
                </a:cubicBezTo>
                <a:cubicBezTo>
                  <a:pt x="4530479" y="1411458"/>
                  <a:pt x="4284125" y="1493175"/>
                  <a:pt x="4429700" y="1347591"/>
                </a:cubicBezTo>
                <a:cubicBezTo>
                  <a:pt x="4444753" y="1332538"/>
                  <a:pt x="4439071" y="1389159"/>
                  <a:pt x="4445188" y="1409549"/>
                </a:cubicBezTo>
                <a:cubicBezTo>
                  <a:pt x="4477312" y="1516636"/>
                  <a:pt x="4447194" y="1492828"/>
                  <a:pt x="4522631" y="1517976"/>
                </a:cubicBezTo>
                <a:cubicBezTo>
                  <a:pt x="4607845" y="1513491"/>
                  <a:pt x="4873514" y="1503251"/>
                  <a:pt x="4987284" y="1486997"/>
                </a:cubicBezTo>
                <a:cubicBezTo>
                  <a:pt x="5003447" y="1484688"/>
                  <a:pt x="5017911" y="1475467"/>
                  <a:pt x="5033750" y="1471507"/>
                </a:cubicBezTo>
                <a:cubicBezTo>
                  <a:pt x="5059289" y="1465122"/>
                  <a:pt x="5085494" y="1461729"/>
                  <a:pt x="5111192" y="1456018"/>
                </a:cubicBezTo>
                <a:cubicBezTo>
                  <a:pt x="5131972" y="1451400"/>
                  <a:pt x="5152495" y="1445691"/>
                  <a:pt x="5173146" y="1440528"/>
                </a:cubicBezTo>
                <a:cubicBezTo>
                  <a:pt x="5249406" y="1389684"/>
                  <a:pt x="5210368" y="1432033"/>
                  <a:pt x="5235100" y="1316612"/>
                </a:cubicBezTo>
                <a:cubicBezTo>
                  <a:pt x="5254508" y="1226036"/>
                  <a:pt x="5268829" y="1198036"/>
                  <a:pt x="5281565" y="1115248"/>
                </a:cubicBezTo>
                <a:cubicBezTo>
                  <a:pt x="5287894" y="1074105"/>
                  <a:pt x="5291891" y="1032637"/>
                  <a:pt x="5297054" y="991331"/>
                </a:cubicBezTo>
                <a:cubicBezTo>
                  <a:pt x="5302217" y="1006821"/>
                  <a:pt x="5308246" y="1022048"/>
                  <a:pt x="5312542" y="1037800"/>
                </a:cubicBezTo>
                <a:cubicBezTo>
                  <a:pt x="5323744" y="1078876"/>
                  <a:pt x="5343519" y="1161716"/>
                  <a:pt x="5343519" y="1161716"/>
                </a:cubicBezTo>
                <a:cubicBezTo>
                  <a:pt x="5348682" y="1213348"/>
                  <a:pt x="5351117" y="1265326"/>
                  <a:pt x="5359007" y="1316612"/>
                </a:cubicBezTo>
                <a:cubicBezTo>
                  <a:pt x="5361489" y="1332749"/>
                  <a:pt x="5370536" y="1347240"/>
                  <a:pt x="5374496" y="1363080"/>
                </a:cubicBezTo>
                <a:cubicBezTo>
                  <a:pt x="5380881" y="1388621"/>
                  <a:pt x="5385656" y="1414559"/>
                  <a:pt x="5389984" y="1440528"/>
                </a:cubicBezTo>
                <a:cubicBezTo>
                  <a:pt x="5395986" y="1476541"/>
                  <a:pt x="5394983" y="1513985"/>
                  <a:pt x="5405473" y="1548955"/>
                </a:cubicBezTo>
                <a:cubicBezTo>
                  <a:pt x="5416406" y="1585400"/>
                  <a:pt x="5451329" y="1610609"/>
                  <a:pt x="5482915" y="1626403"/>
                </a:cubicBezTo>
                <a:cubicBezTo>
                  <a:pt x="5497517" y="1633705"/>
                  <a:pt x="5513892" y="1636729"/>
                  <a:pt x="5529380" y="1641892"/>
                </a:cubicBezTo>
                <a:cubicBezTo>
                  <a:pt x="5627474" y="1636729"/>
                  <a:pt x="5725835" y="1635297"/>
                  <a:pt x="5823661" y="1626403"/>
                </a:cubicBezTo>
                <a:cubicBezTo>
                  <a:pt x="5839921" y="1624925"/>
                  <a:pt x="5854117" y="1614115"/>
                  <a:pt x="5870127" y="1610913"/>
                </a:cubicBezTo>
                <a:cubicBezTo>
                  <a:pt x="5905925" y="1603753"/>
                  <a:pt x="5942464" y="1600975"/>
                  <a:pt x="5978546" y="1595424"/>
                </a:cubicBezTo>
                <a:cubicBezTo>
                  <a:pt x="6009585" y="1590648"/>
                  <a:pt x="6071477" y="1579934"/>
                  <a:pt x="6071477" y="1579934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9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2" descr="http://sanghyukchun.github.io/images/post/59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27834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4280" y="3645024"/>
            <a:ext cx="5738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Main objective is to reduce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overfitting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280" y="4670127"/>
            <a:ext cx="780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the 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AlexNet</a:t>
            </a:r>
            <a:r>
              <a:rPr lang="en-US" altLang="ko-KR" sz="2400" dirty="0" smtClean="0">
                <a:latin typeface="+mn-ea"/>
              </a:rPr>
              <a:t>, two regularization methods are used.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596" y="516996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Data augmentation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596" y="5631631"/>
            <a:ext cx="1693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latin typeface="+mn-ea"/>
              </a:rPr>
              <a:t>Dropout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280" y="4157576"/>
            <a:ext cx="625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More details will be handled in next week.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8346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48" y="1265419"/>
            <a:ext cx="8136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CNNs are basically layers of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followed by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layers</a:t>
            </a:r>
            <a:r>
              <a:rPr lang="en-US" altLang="ko-KR" sz="2400" dirty="0" smtClean="0">
                <a:latin typeface="+mn-ea"/>
              </a:rPr>
              <a:t>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2047" y="2248816"/>
            <a:ext cx="813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Intuitively speaking,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convolutions</a:t>
            </a:r>
            <a:r>
              <a:rPr lang="en-US" altLang="ko-KR" sz="2400" dirty="0" smtClean="0">
                <a:latin typeface="+mn-ea"/>
              </a:rPr>
              <a:t> and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subsampling</a:t>
            </a:r>
            <a:r>
              <a:rPr lang="en-US" altLang="ko-KR" sz="2400" dirty="0" smtClean="0">
                <a:latin typeface="+mn-ea"/>
              </a:rPr>
              <a:t> layers works as feature extraction layers while a </a:t>
            </a:r>
            <a:r>
              <a:rPr lang="en-US" altLang="ko-KR" sz="2400" dirty="0" smtClean="0">
                <a:solidFill>
                  <a:srgbClr val="0000FF"/>
                </a:solidFill>
                <a:latin typeface="+mn-ea"/>
              </a:rPr>
              <a:t>fully connected layer </a:t>
            </a:r>
            <a:r>
              <a:rPr lang="en-US" altLang="ko-KR" sz="2400" dirty="0" smtClean="0">
                <a:latin typeface="+mn-ea"/>
              </a:rPr>
              <a:t>classifies which category current input belongs to using extracted features. 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Convolutional Neural Network (Clarifai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" y="3965980"/>
            <a:ext cx="8460432" cy="23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0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1124744"/>
            <a:ext cx="6859518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543400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900" dirty="0"/>
              <a:t>http://www.slideshare.net/KenChatfield/chatfield14-devil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6095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Image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(256 </a:t>
                </a:r>
                <a14:m>
                  <m:oMath xmlns:m="http://schemas.openxmlformats.org/officeDocument/2006/math" xmlns="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256)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268760"/>
                <a:ext cx="2232248" cy="22322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762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Smaller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 xmlns="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84784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11560" y="40021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This increases the size of the training set by a </a:t>
                </a:r>
                <a:r>
                  <a:rPr lang="en-US" altLang="ko-KR" sz="2400" b="1" dirty="0" smtClean="0">
                    <a:solidFill>
                      <a:srgbClr val="FF0000"/>
                    </a:solidFill>
                    <a:latin typeface="+mn-ea"/>
                  </a:rPr>
                  <a:t>factor of </a:t>
                </a:r>
                <a14:m>
                  <m:oMath xmlns:m="http://schemas.openxmlformats.org/officeDocument/2006/math" xmlns="">
                    <m:r>
                      <a:rPr lang="en-US" altLang="ko-KR" sz="2400" b="1" i="1" smtClean="0">
                        <a:solidFill>
                          <a:srgbClr val="FF0000"/>
                        </a:solidFill>
                        <a:latin typeface="Cambria Math"/>
                      </a:rPr>
                      <m:t>𝟐𝟎𝟒𝟖</m:t>
                    </m:r>
                    <m:r>
                      <a:rPr lang="en-US" altLang="ko-KR" sz="2400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32∗32∗2</m:t>
                        </m:r>
                      </m:e>
                    </m:d>
                  </m:oMath>
                </a14:m>
                <a:r>
                  <a:rPr lang="en-US" altLang="ko-KR" sz="2400" dirty="0" smtClean="0">
                    <a:latin typeface="+mn-ea"/>
                  </a:rPr>
                  <a:t>. </a:t>
                </a:r>
              </a:p>
              <a:p>
                <a:r>
                  <a:rPr lang="en-US" altLang="ko-KR" sz="2400" dirty="0" smtClean="0">
                    <a:latin typeface="+mn-ea"/>
                  </a:rPr>
                  <a:t>Two comes from horizontal reflections.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62" y="5108991"/>
                <a:ext cx="622825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468" t="-8122" b="-20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680988" y="400506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2624" y="4221224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4221088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9856" y="4135400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624" y="4113076"/>
            <a:ext cx="1944216" cy="20162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1560" y="4005064"/>
            <a:ext cx="2232248" cy="223224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augmentation in AlexNet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Original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 xmlns="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1412776"/>
                <a:ext cx="1944216" cy="2016224"/>
              </a:xfrm>
              <a:prstGeom prst="rect">
                <a:avLst/>
              </a:prstGeom>
              <a:blipFill rotWithShape="0">
                <a:blip r:embed="rId3"/>
                <a:stretch>
                  <a:fillRect l="-926" r="-926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 3"/>
          <p:cNvSpPr/>
          <p:nvPr/>
        </p:nvSpPr>
        <p:spPr>
          <a:xfrm>
            <a:off x="3419872" y="2132856"/>
            <a:ext cx="2000932" cy="57606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Altered Patch</a:t>
                </a:r>
              </a:p>
              <a:p>
                <a:pPr algn="ctr"/>
                <a:r>
                  <a:rPr lang="en-US" altLang="ko-KR" sz="2400" dirty="0" smtClean="0">
                    <a:solidFill>
                      <a:schemeClr val="tx1"/>
                    </a:solidFill>
                  </a:rPr>
                  <a:t>(224 </a:t>
                </a:r>
                <a14:m>
                  <m:oMath xmlns:m="http://schemas.openxmlformats.org/officeDocument/2006/math" xmlns="">
                    <m:r>
                      <a:rPr lang="en-US" altLang="ko-KR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×</m:t>
                    </m:r>
                  </m:oMath>
                </a14:m>
                <a:r>
                  <a:rPr lang="en-US" altLang="ko-KR" sz="2400" dirty="0" smtClean="0">
                    <a:solidFill>
                      <a:schemeClr val="tx1"/>
                    </a:solidFill>
                  </a:rPr>
                  <a:t> 224)</a:t>
                </a:r>
                <a:endParaRPr lang="ko-KR" altLang="en-US" sz="2400" dirty="0" err="1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412776"/>
                <a:ext cx="1944216" cy="2016224"/>
              </a:xfrm>
              <a:prstGeom prst="rect">
                <a:avLst/>
              </a:prstGeom>
              <a:blipFill rotWithShape="0">
                <a:blip r:embed="rId4"/>
                <a:stretch>
                  <a:fillRect l="-1235" r="-617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latin typeface="+mn-ea"/>
                  </a:rPr>
                  <a:t>To each RGB image pixel, following quantity is added: </a:t>
                </a:r>
              </a:p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ko-KR" sz="2400" dirty="0" smtClean="0">
                  <a:latin typeface="+mn-ea"/>
                </a:endParaRPr>
              </a:p>
              <a:p>
                <a:r>
                  <a:rPr lang="en-US" altLang="ko-KR" sz="2400" dirty="0" smtClean="0">
                    <a:latin typeface="+mn-ea"/>
                  </a:rPr>
                  <a:t>where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and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are </a:t>
                </a:r>
                <a14:m>
                  <m:oMath xmlns:m="http://schemas.openxmlformats.org/officeDocument/2006/math" xmlns="">
                    <m:r>
                      <a:rPr lang="en-US" altLang="ko-KR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ko-KR" sz="2400" dirty="0" err="1" smtClean="0">
                    <a:latin typeface="+mn-ea"/>
                  </a:rPr>
                  <a:t>th</a:t>
                </a:r>
                <a:r>
                  <a:rPr lang="en-US" altLang="ko-KR" sz="2400" dirty="0" smtClean="0">
                    <a:latin typeface="+mn-ea"/>
                  </a:rPr>
                  <a:t> eigenvector and eigenvalue of </a:t>
                </a:r>
                <a14:m>
                  <m:oMath xmlns:m="http://schemas.openxmlformats.org/officeDocument/2006/math" xmlns="">
                    <m:r>
                      <a:rPr lang="en-US" altLang="ko-KR" sz="2400" b="0" i="1" smtClean="0">
                        <a:latin typeface="Cambria Math"/>
                      </a:rPr>
                      <m:t>3×3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r>
                  <a:rPr lang="en-US" altLang="ko-KR" sz="2400" dirty="0" smtClean="0">
                    <a:latin typeface="+mn-ea"/>
                  </a:rPr>
                  <a:t>covariance matrix of RGB pixel values. </a:t>
                </a:r>
                <a:endParaRPr lang="ko-KR" altLang="en-US" sz="24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687068"/>
                <a:ext cx="8075240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132" t="-3113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203848" y="171323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+mn-ea"/>
              </a:rPr>
              <a:t>Color variation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406315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Probabilistically, not a single patch will be same at the training phase! (a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 factor of infinity</a:t>
            </a:r>
            <a:r>
              <a:rPr lang="en-US" altLang="ko-KR" sz="2400" dirty="0" smtClean="0">
                <a:latin typeface="+mn-ea"/>
              </a:rPr>
              <a:t>!)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609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Picture 2" descr="http://i0.wp.com/boston.com/community/blogs/rock_the_schoolhouse/dropouts.jpg?resize=425%2C2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25137"/>
            <a:ext cx="5040560" cy="3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798168" y="6654552"/>
            <a:ext cx="53823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http://www.eddyazar.com/the-regrets-of-a-dropout-and-why-you-should-drop-out-too/</a:t>
            </a:r>
            <a:endParaRPr lang="ko-KR" alt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34380" y="4509120"/>
            <a:ext cx="8075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Original dropout [1] sets the output of each hidden neuron with certain probability.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6960" y="6021288"/>
            <a:ext cx="724740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[1] G.E</a:t>
            </a:r>
            <a:r>
              <a:rPr lang="en-US" altLang="ko-KR" sz="1100" dirty="0"/>
              <a:t>. Hinton, N. Srivastava, A. </a:t>
            </a:r>
            <a:r>
              <a:rPr lang="en-US" altLang="ko-KR" sz="1100" dirty="0" err="1"/>
              <a:t>Krizhevsky</a:t>
            </a:r>
            <a:r>
              <a:rPr lang="en-US" altLang="ko-KR" sz="1100" dirty="0"/>
              <a:t>, I. </a:t>
            </a:r>
            <a:r>
              <a:rPr lang="en-US" altLang="ko-KR" sz="1100" dirty="0" err="1"/>
              <a:t>Sutskever</a:t>
            </a:r>
            <a:r>
              <a:rPr lang="en-US" altLang="ko-KR" sz="1100" dirty="0"/>
              <a:t>, and R.R. </a:t>
            </a:r>
            <a:r>
              <a:rPr lang="en-US" altLang="ko-KR" sz="1100" dirty="0" err="1"/>
              <a:t>Salakhutdinov</a:t>
            </a:r>
            <a:r>
              <a:rPr lang="en-US" altLang="ko-KR" sz="1100" dirty="0"/>
              <a:t>. Improving </a:t>
            </a:r>
            <a:r>
              <a:rPr lang="en-US" altLang="ko-KR" sz="1100" dirty="0" smtClean="0"/>
              <a:t>neural networks by </a:t>
            </a:r>
            <a:r>
              <a:rPr lang="en-US" altLang="ko-KR" sz="1100" dirty="0"/>
              <a:t>preventing co-adaptation of feature detectors. </a:t>
            </a:r>
            <a:r>
              <a:rPr lang="en-US" altLang="ko-KR" sz="1100" dirty="0" err="1" smtClean="0"/>
              <a:t>arXiv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2012.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7684" y="5379026"/>
            <a:ext cx="8075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In this paper, they simply multiply the outputs by 0.5.  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9682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11560" y="249289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>
                <a:solidFill>
                  <a:srgbClr val="FF0000"/>
                </a:solidFill>
              </a:rPr>
              <a:t>Must remember!</a:t>
            </a:r>
            <a:endParaRPr lang="en-US" altLang="ko-KR" sz="4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147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908720"/>
            <a:ext cx="8820472" cy="237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600" y="2631368"/>
            <a:ext cx="59706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[filter_height, filter_width, in_channels, out_channels]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8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9434"/>
            <a:ext cx="5066412" cy="308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17932" y="5160674"/>
            <a:ext cx="301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7932" y="5807005"/>
            <a:ext cx="38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1091" y="2341600"/>
            <a:ext cx="4340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in_height, in_width, in_chnnel]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05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Conv2D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Picture 2" descr="https://scontent.xx.fbcdn.net/hphotos-xlp1/v/t1.0-9/10271595_1010409575714954_4860620098586180598_n.jpg?oh=de77ebda65aff2c838a214ac78045ab5&amp;oe=5787D6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08720"/>
            <a:ext cx="745283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0972" y="5075892"/>
            <a:ext cx="719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[filter_height=3, filter_width=3, in_channels=3, out_channels=7]</a:t>
            </a:r>
            <a:endParaRPr lang="ko-KR" altLang="en-US" b="1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8528" y="4704225"/>
            <a:ext cx="523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b="1" dirty="0" smtClean="0">
                <a:solidFill>
                  <a:srgbClr val="0000FF"/>
                </a:solidFill>
                <a:latin typeface="+mn-ea"/>
              </a:rPr>
              <a:t>[batch, in_height=4, in_width=4, in_chnnel=3]</a:t>
            </a:r>
            <a:endParaRPr lang="ko-KR" altLang="en-US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932" y="5589240"/>
            <a:ext cx="887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number of parameters </a:t>
            </a:r>
            <a:r>
              <a:rPr lang="en-US" altLang="ko-KR" sz="2400" dirty="0" smtClean="0">
                <a:latin typeface="+mn-ea"/>
              </a:rPr>
              <a:t>in this convolution layer?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sym typeface="Wingdings" panose="05000000000000000000" pitchFamily="2" charset="2"/>
                  </a:rPr>
                  <a:t></a:t>
                </a:r>
                <a:r>
                  <a:rPr lang="en-US" altLang="ko-KR" sz="2400" b="1" dirty="0" smtClean="0">
                    <a:solidFill>
                      <a:srgbClr val="0000FF"/>
                    </a:solidFill>
                  </a:rPr>
                  <a:t>  </a:t>
                </a:r>
                <a14:m>
                  <m:oMath xmlns:m="http://schemas.openxmlformats.org/officeDocument/2006/math" xmlns=""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𝟏𝟖𝟗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= 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>
                        <a:solidFill>
                          <a:srgbClr val="0000FF"/>
                        </a:solidFill>
                        <a:latin typeface="Cambria Math"/>
                      </a:rPr>
                      <m:t>𝟑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∗</m:t>
                    </m:r>
                    <m:r>
                      <a:rPr lang="en-US" altLang="ko-KR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ko-KR" altLang="en-US" sz="2400" b="1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27" y="6063679"/>
                <a:ext cx="8873885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30" t="-102667" b="-13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8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25191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VGG?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6814" y="1119188"/>
            <a:ext cx="5210371" cy="5262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68223" y="1034803"/>
            <a:ext cx="1037998" cy="4608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9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err="1" smtClean="0">
                <a:solidFill>
                  <a:srgbClr val="C00000"/>
                </a:solidFill>
              </a:rPr>
              <a:t>GoogLeNet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so powerful?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95936" y="6642556"/>
            <a:ext cx="5146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/>
              <a:t>https://starwarsanon.wordpress.com/tag/darth-sidious-vs-yoda/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163173" y="3708703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Local Invariance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7" name="Picture 2" descr="https://starwarsanon.files.wordpress.com/2014/10/if-so-powerful-you-are-why-leav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63" y="993247"/>
            <a:ext cx="6231673" cy="26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3173" y="4181870"/>
            <a:ext cx="8153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Loosely speaking</a:t>
            </a:r>
            <a:r>
              <a:rPr lang="en-US" altLang="ko-KR" sz="2400" dirty="0" smtClean="0">
                <a:latin typeface="+mn-ea"/>
              </a:rPr>
              <a:t>, as the convolution filters are ‘</a:t>
            </a:r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sliding</a:t>
            </a:r>
            <a:r>
              <a:rPr lang="en-US" altLang="ko-KR" sz="2400" dirty="0" smtClean="0">
                <a:latin typeface="+mn-ea"/>
              </a:rPr>
              <a:t>’ over the input image, the exact location of the object we want to find does not matter much. 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172" y="5582872"/>
            <a:ext cx="512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Compositionality</a:t>
            </a:r>
            <a:endParaRPr lang="ko-KR" altLang="en-US" sz="2400" b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1764" y="6063679"/>
            <a:ext cx="8820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There is a hierarchy in CNNs. It is GOOD!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868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Picture 8" descr="http://cdn2.mhpbooks.com/2016/02/goog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2" b="30432"/>
          <a:stretch/>
        </p:blipFill>
        <p:spPr bwMode="auto">
          <a:xfrm>
            <a:off x="998098" y="1772816"/>
            <a:ext cx="7200000" cy="16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blearn.sourceforge.net/lib/exe/lenet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056"/>
            <a:ext cx="6568230" cy="180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4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1464370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4407495"/>
            <a:ext cx="363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22 Layers Deep Network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127575"/>
            <a:ext cx="8554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Efficiently utilized computing resources, “Inception Module”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5847655"/>
            <a:ext cx="864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Significantly outperforms previous methods on ILSVRC 2014</a:t>
            </a:r>
            <a:endParaRPr lang="ko-KR" altLang="en-US" sz="2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412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96752"/>
            <a:ext cx="5040560" cy="5374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76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0"/>
          <a:stretch/>
        </p:blipFill>
        <p:spPr bwMode="auto">
          <a:xfrm>
            <a:off x="60896" y="2120756"/>
            <a:ext cx="5844604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6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" y="2120756"/>
            <a:ext cx="9000000" cy="339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753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Naïve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28800"/>
            <a:ext cx="6922787" cy="4528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71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Actual inception module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37979"/>
            <a:ext cx="7128792" cy="487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373264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76056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32240" y="2946152"/>
            <a:ext cx="1332148" cy="21602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7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by one convolution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Picture 2" descr="C:\Users\CPSLAB\Desktop\캡처_2016_03_28_17_03_30_1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34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Picture 2" descr="C:\Users\CPSLAB\Desktop\캡처_2016_03_28_17_03_32_7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4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One by one convolution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5" name="Picture 3" descr="C:\Users\CPSLAB\Desktop\캡처_2016_03_28_17_03_35_3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1428"/>
            <a:ext cx="5760000" cy="457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9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74378"/>
            <a:ext cx="6206368" cy="45308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91879" y="6604084"/>
            <a:ext cx="56521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50" dirty="0"/>
              <a:t>http://deeplearning.stanford.edu/wiki/index.php/Feature_extraction_using_convolution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037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GoogLeNet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"/>
          <a:stretch/>
        </p:blipFill>
        <p:spPr bwMode="auto">
          <a:xfrm>
            <a:off x="26448" y="2328466"/>
            <a:ext cx="9042251" cy="2396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35696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0118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79614" y="3022352"/>
            <a:ext cx="588764" cy="1368152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5244" y="3022352"/>
            <a:ext cx="588764" cy="1411003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01727" y="2848173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6240" y="2848189"/>
            <a:ext cx="588764" cy="1075341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18510" y="2694631"/>
            <a:ext cx="588764" cy="1414635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10388" y="250031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60612" y="2502024"/>
            <a:ext cx="583210" cy="1133474"/>
          </a:xfrm>
          <a:prstGeom prst="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528" y="5085184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Network in Network!</a:t>
            </a:r>
            <a:endParaRPr lang="ko-KR" altLang="en-US" sz="24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616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Conclusion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Very clever idea of using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one by one convolution </a:t>
            </a:r>
            <a:r>
              <a:rPr lang="en-US" altLang="ko-KR" sz="2400" dirty="0" smtClean="0">
                <a:latin typeface="+mn-ea"/>
              </a:rPr>
              <a:t>for dimension reduction!</a:t>
            </a:r>
            <a:endParaRPr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10054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Other than that...</a:t>
            </a:r>
            <a:endParaRPr lang="ko-KR" altLang="en-US" sz="2400" dirty="0" smtClean="0">
              <a:latin typeface="+mn-ea"/>
            </a:endParaRPr>
          </a:p>
        </p:txBody>
      </p:sp>
      <p:pic>
        <p:nvPicPr>
          <p:cNvPr id="7" name="Picture 4" descr="http://1850516970.rsc.cdn77.org/wordpress/wp-content/uploads/2010/12/BDDefinition-Inception-4-1080-600x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27595"/>
            <a:ext cx="6373192" cy="359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1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400" dirty="0"/>
              <a:t>Inception-v4, Inception-ResNet and the Impact of Residual Connections on Learning</a:t>
            </a:r>
            <a:endParaRPr lang="en-US" altLang="ko-KR" sz="4400" dirty="0" smtClean="0"/>
          </a:p>
        </p:txBody>
      </p:sp>
    </p:spTree>
    <p:extLst>
      <p:ext uri="{BB962C8B-B14F-4D97-AF65-F5344CB8AC3E}">
        <p14:creationId xmlns:p14="http://schemas.microsoft.com/office/powerpoint/2010/main" val="75162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01" y="1119188"/>
            <a:ext cx="3386797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5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576" y="0"/>
            <a:ext cx="3727824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5589240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82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5013176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772816"/>
            <a:ext cx="5282240" cy="3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4437112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48" y="1440160"/>
            <a:ext cx="462467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861048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203" y="1340768"/>
            <a:ext cx="4874131" cy="43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284984"/>
            <a:ext cx="2088232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340768"/>
            <a:ext cx="4360171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1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980728"/>
            <a:ext cx="2018628" cy="57458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 v4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2708920"/>
            <a:ext cx="2088232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47118"/>
            <a:ext cx="5404318" cy="4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 familiar with this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08" y="1340768"/>
            <a:ext cx="6732060" cy="4577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2339752" y="2386000"/>
            <a:ext cx="4417480" cy="2915208"/>
            <a:chOff x="2417068" y="3538128"/>
            <a:chExt cx="4417480" cy="2915208"/>
          </a:xfrm>
        </p:grpSpPr>
        <p:pic>
          <p:nvPicPr>
            <p:cNvPr id="7" name="Picture 2" descr="http://news.uic.edu/files/2015/07/15893429463_e4172f3629_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68" y="3538128"/>
              <a:ext cx="4417480" cy="2915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790089" y="3965314"/>
              <a:ext cx="14564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Zero-padding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67000" y="4406212"/>
              <a:ext cx="1344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Stride</a:t>
              </a:r>
              <a:endParaRPr lang="ko-KR" altLang="en-US" sz="2400" b="1" dirty="0" smtClean="0">
                <a:latin typeface="+mn-e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0156" y="4330216"/>
              <a:ext cx="1558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+mn-ea"/>
                </a:rPr>
                <a:t>Channel</a:t>
              </a:r>
              <a:endParaRPr lang="ko-KR" altLang="en-US" sz="2400" b="1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3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808" y="1119188"/>
            <a:ext cx="3472329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39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1290113"/>
            <a:ext cx="4464402" cy="47971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03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3789040"/>
            <a:ext cx="2304256" cy="576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830" y="1376275"/>
            <a:ext cx="3758294" cy="494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6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91" r="23271" b="21901"/>
          <a:stretch/>
        </p:blipFill>
        <p:spPr>
          <a:xfrm>
            <a:off x="293883" y="1124743"/>
            <a:ext cx="2765949" cy="544387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Inception-ResNet-v1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2780928"/>
            <a:ext cx="2304256" cy="5040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31" y="1080120"/>
            <a:ext cx="4052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568" y="263691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4800" dirty="0" smtClean="0">
                <a:solidFill>
                  <a:srgbClr val="C00000"/>
                </a:solidFill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913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 residual networks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226" y="1472026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mtClean="0"/>
              <a:t>152 layers network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911" y="2206914"/>
            <a:ext cx="6303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ILSVRM 2015 classification task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28910" y="2941802"/>
            <a:ext cx="4723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detection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4226" y="3670393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ImageNet localization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28910" y="4398984"/>
            <a:ext cx="4211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detection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28910" y="5127575"/>
            <a:ext cx="481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1</a:t>
            </a:r>
            <a:r>
              <a:rPr kumimoji="1" lang="en-US" altLang="ko-KR" sz="2400" baseline="30000" dirty="0" smtClean="0"/>
              <a:t>st</a:t>
            </a:r>
            <a:r>
              <a:rPr kumimoji="1" lang="en-US" altLang="ko-KR" sz="2400" dirty="0" smtClean="0"/>
              <a:t> place on COCO segmentation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3921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Network?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6781" y="1375756"/>
            <a:ext cx="492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Is deeper network always better? 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46781" y="2182652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What about vanishing/exploding gradients?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9422" y="2994919"/>
            <a:ext cx="827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Better initialization methods / batch normalization / </a:t>
            </a:r>
            <a:r>
              <a:rPr kumimoji="1" lang="en-US" altLang="ko-KR" sz="2400" dirty="0" err="1" smtClean="0"/>
              <a:t>ReLU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57490" y="5415607"/>
            <a:ext cx="8352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0070C0"/>
                </a:solidFill>
              </a:rPr>
              <a:t>Degradation</a:t>
            </a:r>
            <a:r>
              <a:rPr kumimoji="1" lang="en-US" altLang="ko-KR" sz="2400" dirty="0" smtClean="0"/>
              <a:t> problem: more depth but lower performance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57490" y="4608711"/>
            <a:ext cx="19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Overfitting? 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5200" y="3801815"/>
            <a:ext cx="3120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Any other problems?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736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Degeneration problem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89" y="1556792"/>
            <a:ext cx="5819622" cy="201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00" y="1122514"/>
            <a:ext cx="2756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err="1" smtClean="0"/>
              <a:t>CiFAR</a:t>
            </a:r>
            <a:r>
              <a:rPr kumimoji="1" lang="en-US" altLang="ko-KR" sz="2400" dirty="0" smtClean="0"/>
              <a:t> 100 Dataset</a:t>
            </a:r>
            <a:endParaRPr kumimoji="1" lang="ko-KR" alt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5200" y="3799222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ImageNet</a:t>
            </a:r>
            <a:endParaRPr kumimoji="1" lang="ko-KR" altLang="en-US" sz="2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733" y="4307073"/>
            <a:ext cx="2818533" cy="193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4" y="1897484"/>
            <a:ext cx="5854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4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Residual learning building block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24744"/>
            <a:ext cx="5464689" cy="271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078478"/>
            <a:ext cx="5983371" cy="21951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682313" y="6019385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x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82313" y="4940671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>
            <a:stCxn id="10" idx="0"/>
            <a:endCxn id="11" idx="2"/>
          </p:cNvCxnSpPr>
          <p:nvPr/>
        </p:nvCxnSpPr>
        <p:spPr>
          <a:xfrm flipV="1">
            <a:off x="7643381" y="5444727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3381" y="55473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6682313" y="3861957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5200" y="4468676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  <p:cxnSp>
        <p:nvCxnSpPr>
          <p:cNvPr id="13" name="직선 화살표 연결선 12"/>
          <p:cNvCxnSpPr>
            <a:stCxn id="11" idx="0"/>
            <a:endCxn id="16" idx="2"/>
          </p:cNvCxnSpPr>
          <p:nvPr/>
        </p:nvCxnSpPr>
        <p:spPr>
          <a:xfrm flipV="1">
            <a:off x="7643381" y="4366013"/>
            <a:ext cx="0" cy="5746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682313" y="278153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16" idx="0"/>
          </p:cNvCxnSpPr>
          <p:nvPr/>
        </p:nvCxnSpPr>
        <p:spPr>
          <a:xfrm flipV="1">
            <a:off x="7643381" y="3285590"/>
            <a:ext cx="0" cy="57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5200" y="340188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conv2d</a:t>
            </a:r>
            <a:endParaRPr kumimoji="1" lang="ko-KR" altLang="en-US" dirty="0" smtClean="0"/>
          </a:p>
        </p:txBody>
      </p:sp>
      <p:sp>
        <p:nvSpPr>
          <p:cNvPr id="17" name="타원 16"/>
          <p:cNvSpPr/>
          <p:nvPr/>
        </p:nvSpPr>
        <p:spPr>
          <a:xfrm>
            <a:off x="7391353" y="1953139"/>
            <a:ext cx="504056" cy="504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+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7643381" y="2457195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/>
          <p:cNvCxnSpPr>
            <a:stCxn id="10" idx="3"/>
          </p:cNvCxnSpPr>
          <p:nvPr/>
        </p:nvCxnSpPr>
        <p:spPr>
          <a:xfrm flipH="1" flipV="1">
            <a:off x="7895409" y="2205167"/>
            <a:ext cx="709040" cy="4066246"/>
          </a:xfrm>
          <a:prstGeom prst="bentConnector3">
            <a:avLst>
              <a:gd name="adj1" fmla="val -3224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82313" y="1124744"/>
            <a:ext cx="1922136" cy="5040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y</a:t>
            </a:r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7643381" y="1628800"/>
            <a:ext cx="0" cy="324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65780" y="1583807"/>
            <a:ext cx="71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ReLU</a:t>
            </a:r>
            <a:endParaRPr kumimoji="1"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706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 animBg="1"/>
      <p:bldP spid="12" grpId="0"/>
      <p:bldP spid="14" grpId="0" animBg="1"/>
      <p:bldP spid="16" grpId="0"/>
      <p:bldP spid="17" grpId="0" animBg="1"/>
      <p:bldP spid="20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Zero-padding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374562" y="937343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356992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input?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731" y="3951058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output?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31" y="4545124"/>
            <a:ext cx="46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filter?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5139190"/>
            <a:ext cx="6563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What is the size of the zero-padding?</a:t>
            </a:r>
            <a:endParaRPr lang="ko-KR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𝑖𝑛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+2∗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latin typeface="+mn-ea"/>
                  </a:rPr>
                  <a:t> </a:t>
                </a:r>
                <a:endParaRPr lang="ko-KR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31" y="5733256"/>
                <a:ext cx="6176821" cy="5166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3356992"/>
                <a:ext cx="25218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𝑜𝑢𝑡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3951058"/>
                <a:ext cx="25218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𝑓𝑖𝑙𝑡𝑒𝑟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3" y="4545124"/>
                <a:ext cx="2521869" cy="491288"/>
              </a:xfrm>
              <a:prstGeom prst="rect">
                <a:avLst/>
              </a:prstGeom>
              <a:blipFill rotWithShape="0">
                <a:blip r:embed="rId6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𝑝𝑎𝑑𝑑𝑖𝑛𝑔</m:t>
                        </m:r>
                      </m:sub>
                    </m:sSub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5139190"/>
                <a:ext cx="2376264" cy="491738"/>
              </a:xfrm>
              <a:prstGeom prst="rect">
                <a:avLst/>
              </a:prstGeom>
              <a:blipFill rotWithShape="0">
                <a:blip r:embed="rId7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5=</m:t>
                    </m:r>
                    <m:d>
                      <m:dPr>
                        <m:ctrlP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5+2∗1−3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sz="2400" dirty="0" smtClean="0">
                    <a:solidFill>
                      <a:srgbClr val="0000FF"/>
                    </a:solidFill>
                    <a:latin typeface="+mn-ea"/>
                  </a:rPr>
                  <a:t> </a:t>
                </a:r>
                <a:endParaRPr lang="ko-KR" altLang="en-US" sz="2400" dirty="0">
                  <a:solidFill>
                    <a:srgbClr val="0000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364" y="5773170"/>
                <a:ext cx="332073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42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01944" y="1344152"/>
            <a:ext cx="807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We </a:t>
            </a:r>
            <a:r>
              <a:rPr kumimoji="1" lang="en-US" altLang="ko-KR" sz="2400" dirty="0">
                <a:solidFill>
                  <a:srgbClr val="FF0000"/>
                </a:solidFill>
              </a:rPr>
              <a:t>hypothesize</a:t>
            </a:r>
            <a:r>
              <a:rPr kumimoji="1" lang="en-US" altLang="ko-KR" sz="2400" dirty="0"/>
              <a:t> that it is easier to optimize the residual mapping than to optimize the original, unreferenced mapping.</a:t>
            </a:r>
            <a:endParaRPr kumimoji="1" lang="ko-KR" altLang="en-US" sz="24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01944" y="271118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</a:rPr>
              <a:t>Shortcut connections </a:t>
            </a:r>
            <a:r>
              <a:rPr kumimoji="1" lang="en-US" altLang="ko-KR" sz="2400" dirty="0" smtClean="0"/>
              <a:t>are used. </a:t>
            </a:r>
            <a:endParaRPr kumimoji="1" lang="ko-KR" altLang="en-US" sz="2400" dirty="0" smtClean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22" y="3460885"/>
            <a:ext cx="4702572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Why residual?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2414" y="1412776"/>
            <a:ext cx="823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“The extremely deep residual nets are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easy</a:t>
            </a:r>
            <a:r>
              <a:rPr kumimoji="1" lang="en-US" altLang="ko-KR" sz="2400" dirty="0" smtClean="0"/>
              <a:t> to optimize. “</a:t>
            </a:r>
            <a:endParaRPr kumimoji="1"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2414" y="2132856"/>
            <a:ext cx="809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/>
              <a:t>“The deep residual nets can </a:t>
            </a:r>
            <a:r>
              <a:rPr kumimoji="1" lang="en-US" altLang="ko-KR" sz="2400" dirty="0" smtClean="0">
                <a:solidFill>
                  <a:srgbClr val="FF0000"/>
                </a:solidFill>
              </a:rPr>
              <a:t>easily</a:t>
            </a:r>
            <a:r>
              <a:rPr kumimoji="1" lang="en-US" altLang="ko-KR" sz="2400" dirty="0" smtClean="0"/>
              <a:t> enjoy accuracy gains from greatly increased depth, producing results substantially better than previous networks. “</a:t>
            </a:r>
            <a:endParaRPr kumimoji="1" lang="ko-KR" altLang="en-US" sz="24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028" y="3573016"/>
            <a:ext cx="3559944" cy="2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Residual mapping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6" y="1485072"/>
            <a:ext cx="2941652" cy="5509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2060848"/>
            <a:ext cx="4249936" cy="2313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481629"/>
            <a:ext cx="2262810" cy="46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670870"/>
            <a:ext cx="3384376" cy="472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552" y="1052736"/>
            <a:ext cx="514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(same dim.)</a:t>
            </a:r>
            <a:endParaRPr kumimoji="1" lang="ko-KR" alt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9552" y="5127575"/>
            <a:ext cx="559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Basic residual mapping (different dim.)</a:t>
            </a:r>
            <a:endParaRPr kumimoji="1" lang="ko-KR" altLang="en-US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56176" y="4535249"/>
            <a:ext cx="26130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smtClean="0"/>
              <a:t>“But </a:t>
            </a:r>
            <a:r>
              <a:rPr kumimoji="1" lang="en-US" altLang="ko-KR" sz="1600" dirty="0"/>
              <a:t>we will show by experiments that the identity mapping is sufficient for addressing the degradation problem and is economical, and thus W is only used when </a:t>
            </a:r>
            <a:r>
              <a:rPr kumimoji="1" lang="en-US" altLang="ko-KR" sz="1600" dirty="0">
                <a:solidFill>
                  <a:srgbClr val="FF0000"/>
                </a:solidFill>
              </a:rPr>
              <a:t>matching dimensions</a:t>
            </a:r>
            <a:r>
              <a:rPr kumimoji="1" lang="en-US" altLang="ko-KR" sz="1600" dirty="0" smtClean="0"/>
              <a:t>.”</a:t>
            </a:r>
            <a:endParaRPr kumimoji="1"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7531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 residual network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03565" y="-2599310"/>
            <a:ext cx="1368152" cy="89602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63688" y="1196750"/>
            <a:ext cx="576064" cy="1368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45650"/>
          <a:stretch/>
        </p:blipFill>
        <p:spPr>
          <a:xfrm>
            <a:off x="218269" y="3367177"/>
            <a:ext cx="3286931" cy="1285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3379476"/>
            <a:ext cx="5464689" cy="27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Deeper bottle architecture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104083"/>
            <a:ext cx="3961392" cy="3377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68" y="1962573"/>
            <a:ext cx="4217392" cy="3554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2242" y="2680147"/>
            <a:ext cx="309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reduction</a:t>
            </a:r>
            <a:endParaRPr kumimoji="1" lang="ko-KR" alt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152242" y="3364829"/>
            <a:ext cx="1872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Convolution</a:t>
            </a:r>
            <a:endParaRPr kumimoji="1" lang="ko-KR" alt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52242" y="4049511"/>
            <a:ext cx="3622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/>
              <a:t>Dimension </a:t>
            </a:r>
            <a:r>
              <a:rPr kumimoji="1" lang="en-US" altLang="ko-KR" sz="2400" dirty="0" err="1" smtClean="0"/>
              <a:t>increasement</a:t>
            </a:r>
            <a:endParaRPr kumimoji="1" lang="ko-KR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9208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44824"/>
            <a:ext cx="5343600" cy="369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013" y="1684121"/>
            <a:ext cx="5961973" cy="40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Experimental 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39" y="987611"/>
            <a:ext cx="43383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Picture 4" descr="http://s.hswstatic.com/gif/running-strid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86" y="1412776"/>
            <a:ext cx="6569382" cy="43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85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33"/>
          <a:stretch/>
        </p:blipFill>
        <p:spPr bwMode="auto">
          <a:xfrm>
            <a:off x="249132" y="1340768"/>
            <a:ext cx="4394876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3kbpzbmcynnmx.cloudfront.net/wp-content/uploads/2015/11/Screen-Shot-2015-11-05-at-10.18.08-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r="5305"/>
          <a:stretch/>
        </p:blipFill>
        <p:spPr bwMode="auto">
          <a:xfrm>
            <a:off x="4673035" y="1340768"/>
            <a:ext cx="4291453" cy="22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659" y="3861048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(Left) Stride size: 1</a:t>
            </a:r>
            <a:endParaRPr lang="ko-KR" altLang="en-US" sz="24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659" y="4437112"/>
            <a:ext cx="34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(Right) Stride size: 2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659" y="5013176"/>
            <a:ext cx="6569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If stride size equals the filter size, there will be </a:t>
            </a:r>
            <a:r>
              <a:rPr lang="en-US" altLang="ko-KR" sz="2400" b="1" dirty="0" smtClean="0">
                <a:solidFill>
                  <a:srgbClr val="0000FF"/>
                </a:solidFill>
                <a:latin typeface="+mn-ea"/>
              </a:rPr>
              <a:t>no overlapping. </a:t>
            </a:r>
            <a:endParaRPr lang="ko-KR" altLang="en-US" sz="24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58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33027</TotalTime>
  <Words>1946</Words>
  <Application>Microsoft Macintosh PowerPoint</Application>
  <PresentationFormat>On-screen Show (4:3)</PresentationFormat>
  <Paragraphs>346</Paragraphs>
  <Slides>76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테마</vt:lpstr>
      <vt:lpstr>PowerPoint Presentation</vt:lpstr>
      <vt:lpstr>CNN</vt:lpstr>
      <vt:lpstr>CNN</vt:lpstr>
      <vt:lpstr>Why so powerful?</vt:lpstr>
      <vt:lpstr>Convolution</vt:lpstr>
      <vt:lpstr>Get familiar with this</vt:lpstr>
      <vt:lpstr>Zero-padding</vt:lpstr>
      <vt:lpstr>Stride</vt:lpstr>
      <vt:lpstr>Stride</vt:lpstr>
      <vt:lpstr>Conv2D</vt:lpstr>
      <vt:lpstr>Conv2D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CNN Architectures</vt:lpstr>
      <vt:lpstr>Top-5 Classification Error</vt:lpstr>
      <vt:lpstr>PowerPoint Presentation</vt:lpstr>
      <vt:lpstr>AlexNet</vt:lpstr>
      <vt:lpstr>AlexNet</vt:lpstr>
      <vt:lpstr>ReLU</vt:lpstr>
      <vt:lpstr>LRN</vt:lpstr>
      <vt:lpstr>PowerPoint Presentation</vt:lpstr>
      <vt:lpstr>Regularization in AlexNet</vt:lpstr>
      <vt:lpstr>Data augmentation</vt:lpstr>
      <vt:lpstr>Data augmentation in AlexNet</vt:lpstr>
      <vt:lpstr>Data augmentation in AlexNet</vt:lpstr>
      <vt:lpstr>Dropout</vt:lpstr>
      <vt:lpstr>PowerPoint Presentation</vt:lpstr>
      <vt:lpstr>Conv2D</vt:lpstr>
      <vt:lpstr>Conv2D</vt:lpstr>
      <vt:lpstr>PowerPoint Presentation</vt:lpstr>
      <vt:lpstr>VGG?</vt:lpstr>
      <vt:lpstr>PowerPoint Presentation</vt:lpstr>
      <vt:lpstr>GoogLeNet</vt:lpstr>
      <vt:lpstr>GoogLeNet</vt:lpstr>
      <vt:lpstr>Inception module</vt:lpstr>
      <vt:lpstr>Naïve inception module</vt:lpstr>
      <vt:lpstr>Naïve inception module</vt:lpstr>
      <vt:lpstr>Naïve inception module</vt:lpstr>
      <vt:lpstr>Actual inception module</vt:lpstr>
      <vt:lpstr>One by one convolution</vt:lpstr>
      <vt:lpstr>One by one convolution</vt:lpstr>
      <vt:lpstr>One by one convolution</vt:lpstr>
      <vt:lpstr>GoogLeNet</vt:lpstr>
      <vt:lpstr>Conclusion</vt:lpstr>
      <vt:lpstr>PowerPoint Presentation</vt:lpstr>
      <vt:lpstr>Inception v4</vt:lpstr>
      <vt:lpstr>Inception v4</vt:lpstr>
      <vt:lpstr>Inception v4</vt:lpstr>
      <vt:lpstr>Inception v4</vt:lpstr>
      <vt:lpstr>Inception v4</vt:lpstr>
      <vt:lpstr>Inception v4</vt:lpstr>
      <vt:lpstr>Inception v4</vt:lpstr>
      <vt:lpstr>Inception-ResNet-v1</vt:lpstr>
      <vt:lpstr>Inception-ResNet-v1</vt:lpstr>
      <vt:lpstr>Inception-ResNet-v1</vt:lpstr>
      <vt:lpstr>Inception-ResNet-v1</vt:lpstr>
      <vt:lpstr>PowerPoint Presentation</vt:lpstr>
      <vt:lpstr>Deep residual networks</vt:lpstr>
      <vt:lpstr>Deeper Network?</vt:lpstr>
      <vt:lpstr>Degeneration problem</vt:lpstr>
      <vt:lpstr>Residual learning building block</vt:lpstr>
      <vt:lpstr>Residual learning building block</vt:lpstr>
      <vt:lpstr>Why residual?</vt:lpstr>
      <vt:lpstr>Why residual?</vt:lpstr>
      <vt:lpstr>Residual mapping</vt:lpstr>
      <vt:lpstr>Deep residual network</vt:lpstr>
      <vt:lpstr>Deeper bottle architecture</vt:lpstr>
      <vt:lpstr>Experimental results</vt:lpstr>
      <vt:lpstr>Experimental results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1176</cp:revision>
  <dcterms:created xsi:type="dcterms:W3CDTF">2010-03-17T18:05:41Z</dcterms:created>
  <dcterms:modified xsi:type="dcterms:W3CDTF">2017-02-18T06:24:12Z</dcterms:modified>
</cp:coreProperties>
</file>